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9"/>
  </p:notesMasterIdLst>
  <p:sldIdLst>
    <p:sldId id="264" r:id="rId2"/>
    <p:sldId id="256" r:id="rId3"/>
    <p:sldId id="309" r:id="rId4"/>
    <p:sldId id="261" r:id="rId5"/>
    <p:sldId id="310" r:id="rId6"/>
    <p:sldId id="260" r:id="rId7"/>
    <p:sldId id="311" r:id="rId8"/>
    <p:sldId id="312" r:id="rId9"/>
    <p:sldId id="273" r:id="rId10"/>
    <p:sldId id="316" r:id="rId11"/>
    <p:sldId id="274" r:id="rId12"/>
    <p:sldId id="265" r:id="rId13"/>
    <p:sldId id="266" r:id="rId14"/>
    <p:sldId id="267" r:id="rId15"/>
    <p:sldId id="268" r:id="rId16"/>
    <p:sldId id="276" r:id="rId17"/>
    <p:sldId id="275" r:id="rId18"/>
    <p:sldId id="270" r:id="rId19"/>
    <p:sldId id="300" r:id="rId20"/>
    <p:sldId id="287" r:id="rId21"/>
    <p:sldId id="284" r:id="rId22"/>
    <p:sldId id="279" r:id="rId23"/>
    <p:sldId id="283" r:id="rId24"/>
    <p:sldId id="285" r:id="rId25"/>
    <p:sldId id="286" r:id="rId26"/>
    <p:sldId id="289" r:id="rId27"/>
    <p:sldId id="288" r:id="rId28"/>
    <p:sldId id="292" r:id="rId29"/>
    <p:sldId id="308" r:id="rId30"/>
    <p:sldId id="293" r:id="rId31"/>
    <p:sldId id="294" r:id="rId32"/>
    <p:sldId id="295" r:id="rId33"/>
    <p:sldId id="296" r:id="rId34"/>
    <p:sldId id="297" r:id="rId35"/>
    <p:sldId id="298" r:id="rId36"/>
    <p:sldId id="299" r:id="rId37"/>
    <p:sldId id="315" r:id="rId38"/>
    <p:sldId id="291" r:id="rId39"/>
    <p:sldId id="313" r:id="rId40"/>
    <p:sldId id="314" r:id="rId41"/>
    <p:sldId id="304" r:id="rId42"/>
    <p:sldId id="306" r:id="rId43"/>
    <p:sldId id="303" r:id="rId44"/>
    <p:sldId id="305" r:id="rId45"/>
    <p:sldId id="302" r:id="rId46"/>
    <p:sldId id="272" r:id="rId47"/>
    <p:sldId id="26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65" autoAdjust="0"/>
    <p:restoredTop sz="94660"/>
  </p:normalViewPr>
  <p:slideViewPr>
    <p:cSldViewPr snapToGrid="0">
      <p:cViewPr varScale="1">
        <p:scale>
          <a:sx n="82" d="100"/>
          <a:sy n="82" d="100"/>
        </p:scale>
        <p:origin x="-1483"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c43bbe12a1919b5" providerId="LiveId" clId="{250FD6B9-C231-4368-8BEF-EFB68A722053}"/>
    <pc:docChg chg="undo redo custSel addSld delSld modSld sldOrd">
      <pc:chgData name="" userId="dc43bbe12a1919b5" providerId="LiveId" clId="{250FD6B9-C231-4368-8BEF-EFB68A722053}" dt="2023-04-26T17:17:00.261" v="802" actId="478"/>
      <pc:docMkLst>
        <pc:docMk/>
      </pc:docMkLst>
      <pc:sldChg chg="modSp add ord">
        <pc:chgData name="" userId="dc43bbe12a1919b5" providerId="LiveId" clId="{250FD6B9-C231-4368-8BEF-EFB68A722053}" dt="2023-04-26T16:54:55.219" v="692" actId="113"/>
        <pc:sldMkLst>
          <pc:docMk/>
          <pc:sldMk cId="0" sldId="257"/>
        </pc:sldMkLst>
        <pc:spChg chg="mod">
          <ac:chgData name="" userId="dc43bbe12a1919b5" providerId="LiveId" clId="{250FD6B9-C231-4368-8BEF-EFB68A722053}" dt="2023-04-26T16:54:55.219" v="692" actId="113"/>
          <ac:spMkLst>
            <pc:docMk/>
            <pc:sldMk cId="0" sldId="257"/>
            <ac:spMk id="3" creationId="{00000000-0000-0000-0000-000000000000}"/>
          </ac:spMkLst>
        </pc:spChg>
      </pc:sldChg>
      <pc:sldChg chg="modSp">
        <pc:chgData name="" userId="dc43bbe12a1919b5" providerId="LiveId" clId="{250FD6B9-C231-4368-8BEF-EFB68A722053}" dt="2023-04-26T16:49:43.439" v="686" actId="1076"/>
        <pc:sldMkLst>
          <pc:docMk/>
          <pc:sldMk cId="0" sldId="260"/>
        </pc:sldMkLst>
        <pc:spChg chg="mod">
          <ac:chgData name="" userId="dc43bbe12a1919b5" providerId="LiveId" clId="{250FD6B9-C231-4368-8BEF-EFB68A722053}" dt="2023-04-26T16:49:43.439" v="686" actId="1076"/>
          <ac:spMkLst>
            <pc:docMk/>
            <pc:sldMk cId="0" sldId="260"/>
            <ac:spMk id="3" creationId="{00000000-0000-0000-0000-000000000000}"/>
          </ac:spMkLst>
        </pc:spChg>
      </pc:sldChg>
      <pc:sldChg chg="modSp">
        <pc:chgData name="" userId="dc43bbe12a1919b5" providerId="LiveId" clId="{250FD6B9-C231-4368-8BEF-EFB68A722053}" dt="2023-04-26T17:13:24.330" v="775" actId="113"/>
        <pc:sldMkLst>
          <pc:docMk/>
          <pc:sldMk cId="3360593215" sldId="270"/>
        </pc:sldMkLst>
        <pc:spChg chg="mod">
          <ac:chgData name="" userId="dc43bbe12a1919b5" providerId="LiveId" clId="{250FD6B9-C231-4368-8BEF-EFB68A722053}" dt="2023-04-26T17:13:24.330" v="775" actId="113"/>
          <ac:spMkLst>
            <pc:docMk/>
            <pc:sldMk cId="3360593215" sldId="270"/>
            <ac:spMk id="2" creationId="{FF18465E-4382-A30A-7DB7-BBC467F600B9}"/>
          </ac:spMkLst>
        </pc:spChg>
      </pc:sldChg>
      <pc:sldChg chg="modSp">
        <pc:chgData name="" userId="dc43bbe12a1919b5" providerId="LiveId" clId="{250FD6B9-C231-4368-8BEF-EFB68A722053}" dt="2023-04-26T14:43:32.281" v="50" actId="20577"/>
        <pc:sldMkLst>
          <pc:docMk/>
          <pc:sldMk cId="0" sldId="275"/>
        </pc:sldMkLst>
        <pc:spChg chg="mod">
          <ac:chgData name="" userId="dc43bbe12a1919b5" providerId="LiveId" clId="{250FD6B9-C231-4368-8BEF-EFB68A722053}" dt="2023-04-26T14:43:32.281" v="50" actId="20577"/>
          <ac:spMkLst>
            <pc:docMk/>
            <pc:sldMk cId="0" sldId="275"/>
            <ac:spMk id="2" creationId="{00000000-0000-0000-0000-000000000000}"/>
          </ac:spMkLst>
        </pc:spChg>
      </pc:sldChg>
      <pc:sldChg chg="modSp">
        <pc:chgData name="" userId="dc43bbe12a1919b5" providerId="LiveId" clId="{250FD6B9-C231-4368-8BEF-EFB68A722053}" dt="2023-04-26T17:13:13.809" v="774" actId="113"/>
        <pc:sldMkLst>
          <pc:docMk/>
          <pc:sldMk cId="0" sldId="276"/>
        </pc:sldMkLst>
        <pc:spChg chg="mod">
          <ac:chgData name="" userId="dc43bbe12a1919b5" providerId="LiveId" clId="{250FD6B9-C231-4368-8BEF-EFB68A722053}" dt="2023-04-26T17:13:13.809" v="774" actId="113"/>
          <ac:spMkLst>
            <pc:docMk/>
            <pc:sldMk cId="0" sldId="276"/>
            <ac:spMk id="2" creationId="{00000000-0000-0000-0000-000000000000}"/>
          </ac:spMkLst>
        </pc:spChg>
      </pc:sldChg>
      <pc:sldChg chg="modSp">
        <pc:chgData name="" userId="dc43bbe12a1919b5" providerId="LiveId" clId="{250FD6B9-C231-4368-8BEF-EFB68A722053}" dt="2023-04-26T17:15:10.205" v="783" actId="255"/>
        <pc:sldMkLst>
          <pc:docMk/>
          <pc:sldMk cId="0" sldId="279"/>
        </pc:sldMkLst>
        <pc:spChg chg="mod">
          <ac:chgData name="" userId="dc43bbe12a1919b5" providerId="LiveId" clId="{250FD6B9-C231-4368-8BEF-EFB68A722053}" dt="2023-04-26T17:15:10.205" v="783" actId="255"/>
          <ac:spMkLst>
            <pc:docMk/>
            <pc:sldMk cId="0" sldId="279"/>
            <ac:spMk id="4" creationId="{00000000-0000-0000-0000-000000000000}"/>
          </ac:spMkLst>
        </pc:spChg>
      </pc:sldChg>
      <pc:sldChg chg="modSp">
        <pc:chgData name="" userId="dc43bbe12a1919b5" providerId="LiveId" clId="{250FD6B9-C231-4368-8BEF-EFB68A722053}" dt="2023-04-26T17:15:26.968" v="785" actId="1076"/>
        <pc:sldMkLst>
          <pc:docMk/>
          <pc:sldMk cId="0" sldId="283"/>
        </pc:sldMkLst>
        <pc:spChg chg="mod">
          <ac:chgData name="" userId="dc43bbe12a1919b5" providerId="LiveId" clId="{250FD6B9-C231-4368-8BEF-EFB68A722053}" dt="2023-04-26T17:15:26.968" v="785" actId="1076"/>
          <ac:spMkLst>
            <pc:docMk/>
            <pc:sldMk cId="0" sldId="283"/>
            <ac:spMk id="3" creationId="{00000000-0000-0000-0000-000000000000}"/>
          </ac:spMkLst>
        </pc:spChg>
      </pc:sldChg>
      <pc:sldChg chg="modSp">
        <pc:chgData name="" userId="dc43bbe12a1919b5" providerId="LiveId" clId="{250FD6B9-C231-4368-8BEF-EFB68A722053}" dt="2023-04-26T17:14:54.798" v="778" actId="255"/>
        <pc:sldMkLst>
          <pc:docMk/>
          <pc:sldMk cId="0" sldId="284"/>
        </pc:sldMkLst>
        <pc:spChg chg="mod">
          <ac:chgData name="" userId="dc43bbe12a1919b5" providerId="LiveId" clId="{250FD6B9-C231-4368-8BEF-EFB68A722053}" dt="2023-04-26T17:14:54.798" v="778" actId="255"/>
          <ac:spMkLst>
            <pc:docMk/>
            <pc:sldMk cId="0" sldId="284"/>
            <ac:spMk id="3" creationId="{00000000-0000-0000-0000-000000000000}"/>
          </ac:spMkLst>
        </pc:spChg>
      </pc:sldChg>
      <pc:sldChg chg="modSp">
        <pc:chgData name="" userId="dc43bbe12a1919b5" providerId="LiveId" clId="{250FD6B9-C231-4368-8BEF-EFB68A722053}" dt="2023-04-26T17:16:03.514" v="793" actId="20577"/>
        <pc:sldMkLst>
          <pc:docMk/>
          <pc:sldMk cId="0" sldId="285"/>
        </pc:sldMkLst>
        <pc:spChg chg="mod">
          <ac:chgData name="" userId="dc43bbe12a1919b5" providerId="LiveId" clId="{250FD6B9-C231-4368-8BEF-EFB68A722053}" dt="2023-04-26T17:16:03.514" v="793" actId="20577"/>
          <ac:spMkLst>
            <pc:docMk/>
            <pc:sldMk cId="0" sldId="285"/>
            <ac:spMk id="4" creationId="{00000000-0000-0000-0000-000000000000}"/>
          </ac:spMkLst>
        </pc:spChg>
      </pc:sldChg>
      <pc:sldChg chg="modSp">
        <pc:chgData name="" userId="dc43bbe12a1919b5" providerId="LiveId" clId="{250FD6B9-C231-4368-8BEF-EFB68A722053}" dt="2023-04-26T17:15:56.720" v="791" actId="14100"/>
        <pc:sldMkLst>
          <pc:docMk/>
          <pc:sldMk cId="0" sldId="286"/>
        </pc:sldMkLst>
        <pc:spChg chg="mod">
          <ac:chgData name="" userId="dc43bbe12a1919b5" providerId="LiveId" clId="{250FD6B9-C231-4368-8BEF-EFB68A722053}" dt="2023-04-26T17:15:56.720" v="791" actId="14100"/>
          <ac:spMkLst>
            <pc:docMk/>
            <pc:sldMk cId="0" sldId="286"/>
            <ac:spMk id="3" creationId="{00000000-0000-0000-0000-000000000000}"/>
          </ac:spMkLst>
        </pc:spChg>
      </pc:sldChg>
      <pc:sldChg chg="modSp">
        <pc:chgData name="" userId="dc43bbe12a1919b5" providerId="LiveId" clId="{250FD6B9-C231-4368-8BEF-EFB68A722053}" dt="2023-04-26T17:14:44.737" v="777" actId="255"/>
        <pc:sldMkLst>
          <pc:docMk/>
          <pc:sldMk cId="0" sldId="287"/>
        </pc:sldMkLst>
        <pc:spChg chg="mod">
          <ac:chgData name="" userId="dc43bbe12a1919b5" providerId="LiveId" clId="{250FD6B9-C231-4368-8BEF-EFB68A722053}" dt="2023-04-26T17:14:44.737" v="777" actId="255"/>
          <ac:spMkLst>
            <pc:docMk/>
            <pc:sldMk cId="0" sldId="287"/>
            <ac:spMk id="3" creationId="{00000000-0000-0000-0000-000000000000}"/>
          </ac:spMkLst>
        </pc:spChg>
      </pc:sldChg>
      <pc:sldChg chg="modSp">
        <pc:chgData name="" userId="dc43bbe12a1919b5" providerId="LiveId" clId="{250FD6B9-C231-4368-8BEF-EFB68A722053}" dt="2023-04-26T17:16:48.205" v="798" actId="255"/>
        <pc:sldMkLst>
          <pc:docMk/>
          <pc:sldMk cId="0" sldId="288"/>
        </pc:sldMkLst>
        <pc:spChg chg="mod">
          <ac:chgData name="" userId="dc43bbe12a1919b5" providerId="LiveId" clId="{250FD6B9-C231-4368-8BEF-EFB68A722053}" dt="2023-04-26T17:16:48.205" v="798" actId="255"/>
          <ac:spMkLst>
            <pc:docMk/>
            <pc:sldMk cId="0" sldId="288"/>
            <ac:spMk id="4" creationId="{00000000-0000-0000-0000-000000000000}"/>
          </ac:spMkLst>
        </pc:spChg>
        <pc:picChg chg="mod">
          <ac:chgData name="" userId="dc43bbe12a1919b5" providerId="LiveId" clId="{250FD6B9-C231-4368-8BEF-EFB68A722053}" dt="2023-04-26T17:03:35.314" v="714" actId="1076"/>
          <ac:picMkLst>
            <pc:docMk/>
            <pc:sldMk cId="0" sldId="288"/>
            <ac:picMk id="5" creationId="{00000000-0000-0000-0000-000000000000}"/>
          </ac:picMkLst>
        </pc:picChg>
      </pc:sldChg>
      <pc:sldChg chg="addSp delSp modSp ord">
        <pc:chgData name="" userId="dc43bbe12a1919b5" providerId="LiveId" clId="{250FD6B9-C231-4368-8BEF-EFB68A722053}" dt="2023-04-26T17:17:00.261" v="802" actId="478"/>
        <pc:sldMkLst>
          <pc:docMk/>
          <pc:sldMk cId="0" sldId="289"/>
        </pc:sldMkLst>
        <pc:spChg chg="mod">
          <ac:chgData name="" userId="dc43bbe12a1919b5" providerId="LiveId" clId="{250FD6B9-C231-4368-8BEF-EFB68A722053}" dt="2023-04-26T17:16:41.344" v="797" actId="1076"/>
          <ac:spMkLst>
            <pc:docMk/>
            <pc:sldMk cId="0" sldId="289"/>
            <ac:spMk id="8" creationId="{00000000-0000-0000-0000-000000000000}"/>
          </ac:spMkLst>
        </pc:spChg>
        <pc:graphicFrameChg chg="add del modGraphic">
          <ac:chgData name="" userId="dc43bbe12a1919b5" providerId="LiveId" clId="{250FD6B9-C231-4368-8BEF-EFB68A722053}" dt="2023-04-26T17:17:00.261" v="802" actId="478"/>
          <ac:graphicFrameMkLst>
            <pc:docMk/>
            <pc:sldMk cId="0" sldId="289"/>
            <ac:graphicFrameMk id="3" creationId="{39B10537-22AB-4562-B958-6417E85F6EE1}"/>
          </ac:graphicFrameMkLst>
        </pc:graphicFrameChg>
        <pc:picChg chg="mod">
          <ac:chgData name="" userId="dc43bbe12a1919b5" providerId="LiveId" clId="{250FD6B9-C231-4368-8BEF-EFB68A722053}" dt="2023-04-26T17:03:57.494" v="716" actId="1076"/>
          <ac:picMkLst>
            <pc:docMk/>
            <pc:sldMk cId="0" sldId="289"/>
            <ac:picMk id="1028" creationId="{00000000-0000-0000-0000-000000000000}"/>
          </ac:picMkLst>
        </pc:picChg>
      </pc:sldChg>
      <pc:sldChg chg="modSp del">
        <pc:chgData name="" userId="dc43bbe12a1919b5" providerId="LiveId" clId="{250FD6B9-C231-4368-8BEF-EFB68A722053}" dt="2023-04-26T16:07:50.493" v="347" actId="2696"/>
        <pc:sldMkLst>
          <pc:docMk/>
          <pc:sldMk cId="0" sldId="290"/>
        </pc:sldMkLst>
        <pc:spChg chg="mod">
          <ac:chgData name="" userId="dc43bbe12a1919b5" providerId="LiveId" clId="{250FD6B9-C231-4368-8BEF-EFB68A722053}" dt="2023-04-26T15:18:50.030" v="294" actId="122"/>
          <ac:spMkLst>
            <pc:docMk/>
            <pc:sldMk cId="0" sldId="290"/>
            <ac:spMk id="3" creationId="{00000000-0000-0000-0000-000000000000}"/>
          </ac:spMkLst>
        </pc:spChg>
      </pc:sldChg>
      <pc:sldChg chg="modSp">
        <pc:chgData name="" userId="dc43bbe12a1919b5" providerId="LiveId" clId="{250FD6B9-C231-4368-8BEF-EFB68A722053}" dt="2023-04-26T14:47:22.462" v="59" actId="1076"/>
        <pc:sldMkLst>
          <pc:docMk/>
          <pc:sldMk cId="0" sldId="291"/>
        </pc:sldMkLst>
        <pc:spChg chg="mod">
          <ac:chgData name="" userId="dc43bbe12a1919b5" providerId="LiveId" clId="{250FD6B9-C231-4368-8BEF-EFB68A722053}" dt="2023-04-26T14:47:22.462" v="59" actId="1076"/>
          <ac:spMkLst>
            <pc:docMk/>
            <pc:sldMk cId="0" sldId="291"/>
            <ac:spMk id="13314" creationId="{00000000-0000-0000-0000-000000000000}"/>
          </ac:spMkLst>
        </pc:spChg>
      </pc:sldChg>
      <pc:sldChg chg="addSp delSp modSp">
        <pc:chgData name="" userId="dc43bbe12a1919b5" providerId="LiveId" clId="{250FD6B9-C231-4368-8BEF-EFB68A722053}" dt="2023-04-26T15:42:12.830" v="346"/>
        <pc:sldMkLst>
          <pc:docMk/>
          <pc:sldMk cId="0" sldId="292"/>
        </pc:sldMkLst>
        <pc:spChg chg="add del mod">
          <ac:chgData name="" userId="dc43bbe12a1919b5" providerId="LiveId" clId="{250FD6B9-C231-4368-8BEF-EFB68A722053}" dt="2023-04-26T15:42:07.812" v="345"/>
          <ac:spMkLst>
            <pc:docMk/>
            <pc:sldMk cId="0" sldId="292"/>
            <ac:spMk id="4" creationId="{00000000-0000-0000-0000-000000000000}"/>
          </ac:spMkLst>
        </pc:spChg>
        <pc:spChg chg="del mod">
          <ac:chgData name="" userId="dc43bbe12a1919b5" providerId="LiveId" clId="{250FD6B9-C231-4368-8BEF-EFB68A722053}" dt="2023-04-26T15:42:12.830" v="346"/>
          <ac:spMkLst>
            <pc:docMk/>
            <pc:sldMk cId="0" sldId="292"/>
            <ac:spMk id="12290" creationId="{00000000-0000-0000-0000-000000000000}"/>
          </ac:spMkLst>
        </pc:spChg>
        <pc:picChg chg="mod">
          <ac:chgData name="" userId="dc43bbe12a1919b5" providerId="LiveId" clId="{250FD6B9-C231-4368-8BEF-EFB68A722053}" dt="2023-04-26T15:19:40.884" v="298" actId="1076"/>
          <ac:picMkLst>
            <pc:docMk/>
            <pc:sldMk cId="0" sldId="292"/>
            <ac:picMk id="5" creationId="{00000000-0000-0000-0000-000000000000}"/>
          </ac:picMkLst>
        </pc:picChg>
      </pc:sldChg>
      <pc:sldChg chg="modSp">
        <pc:chgData name="" userId="dc43bbe12a1919b5" providerId="LiveId" clId="{250FD6B9-C231-4368-8BEF-EFB68A722053}" dt="2023-04-26T17:05:23.080" v="741" actId="14100"/>
        <pc:sldMkLst>
          <pc:docMk/>
          <pc:sldMk cId="0" sldId="293"/>
        </pc:sldMkLst>
        <pc:spChg chg="mod">
          <ac:chgData name="" userId="dc43bbe12a1919b5" providerId="LiveId" clId="{250FD6B9-C231-4368-8BEF-EFB68A722053}" dt="2023-04-26T17:05:17.915" v="740" actId="1076"/>
          <ac:spMkLst>
            <pc:docMk/>
            <pc:sldMk cId="0" sldId="293"/>
            <ac:spMk id="4" creationId="{00000000-0000-0000-0000-000000000000}"/>
          </ac:spMkLst>
        </pc:spChg>
        <pc:picChg chg="mod">
          <ac:chgData name="" userId="dc43bbe12a1919b5" providerId="LiveId" clId="{250FD6B9-C231-4368-8BEF-EFB68A722053}" dt="2023-04-26T17:05:23.080" v="741" actId="14100"/>
          <ac:picMkLst>
            <pc:docMk/>
            <pc:sldMk cId="0" sldId="293"/>
            <ac:picMk id="3" creationId="{00000000-0000-0000-0000-000000000000}"/>
          </ac:picMkLst>
        </pc:picChg>
      </pc:sldChg>
      <pc:sldChg chg="modSp">
        <pc:chgData name="" userId="dc43bbe12a1919b5" providerId="LiveId" clId="{250FD6B9-C231-4368-8BEF-EFB68A722053}" dt="2023-04-26T17:06:20.501" v="743" actId="1076"/>
        <pc:sldMkLst>
          <pc:docMk/>
          <pc:sldMk cId="0" sldId="298"/>
        </pc:sldMkLst>
        <pc:picChg chg="mod">
          <ac:chgData name="" userId="dc43bbe12a1919b5" providerId="LiveId" clId="{250FD6B9-C231-4368-8BEF-EFB68A722053}" dt="2023-04-26T17:06:20.501" v="743" actId="1076"/>
          <ac:picMkLst>
            <pc:docMk/>
            <pc:sldMk cId="0" sldId="298"/>
            <ac:picMk id="3" creationId="{00000000-0000-0000-0000-000000000000}"/>
          </ac:picMkLst>
        </pc:picChg>
      </pc:sldChg>
      <pc:sldChg chg="addSp delSp modSp">
        <pc:chgData name="" userId="dc43bbe12a1919b5" providerId="LiveId" clId="{250FD6B9-C231-4368-8BEF-EFB68A722053}" dt="2023-04-26T17:13:32.184" v="776" actId="113"/>
        <pc:sldMkLst>
          <pc:docMk/>
          <pc:sldMk cId="0" sldId="300"/>
        </pc:sldMkLst>
        <pc:spChg chg="mod">
          <ac:chgData name="" userId="dc43bbe12a1919b5" providerId="LiveId" clId="{250FD6B9-C231-4368-8BEF-EFB68A722053}" dt="2023-04-26T17:13:32.184" v="776" actId="113"/>
          <ac:spMkLst>
            <pc:docMk/>
            <pc:sldMk cId="0" sldId="300"/>
            <ac:spMk id="2" creationId="{32622FCD-E6CB-4169-8EDA-E48CA680CF93}"/>
          </ac:spMkLst>
        </pc:spChg>
        <pc:picChg chg="del mod">
          <ac:chgData name="" userId="dc43bbe12a1919b5" providerId="LiveId" clId="{250FD6B9-C231-4368-8BEF-EFB68A722053}" dt="2023-04-26T16:16:02.254" v="377" actId="478"/>
          <ac:picMkLst>
            <pc:docMk/>
            <pc:sldMk cId="0" sldId="300"/>
            <ac:picMk id="3" creationId="{00000000-0000-0000-0000-000000000000}"/>
          </ac:picMkLst>
        </pc:picChg>
        <pc:picChg chg="add mod">
          <ac:chgData name="" userId="dc43bbe12a1919b5" providerId="LiveId" clId="{250FD6B9-C231-4368-8BEF-EFB68A722053}" dt="2023-04-26T16:16:55.965" v="383" actId="1076"/>
          <ac:picMkLst>
            <pc:docMk/>
            <pc:sldMk cId="0" sldId="300"/>
            <ac:picMk id="5" creationId="{9A2559D0-67F5-41C6-AF6E-8097F6A22D0F}"/>
          </ac:picMkLst>
        </pc:picChg>
      </pc:sldChg>
      <pc:sldChg chg="delSp modSp del">
        <pc:chgData name="" userId="dc43bbe12a1919b5" providerId="LiveId" clId="{250FD6B9-C231-4368-8BEF-EFB68A722053}" dt="2023-04-26T15:23:04.101" v="313" actId="2696"/>
        <pc:sldMkLst>
          <pc:docMk/>
          <pc:sldMk cId="0" sldId="301"/>
        </pc:sldMkLst>
        <pc:spChg chg="mod">
          <ac:chgData name="" userId="dc43bbe12a1919b5" providerId="LiveId" clId="{250FD6B9-C231-4368-8BEF-EFB68A722053}" dt="2023-04-26T14:46:18.029" v="55" actId="1076"/>
          <ac:spMkLst>
            <pc:docMk/>
            <pc:sldMk cId="0" sldId="301"/>
            <ac:spMk id="4" creationId="{00000000-0000-0000-0000-000000000000}"/>
          </ac:spMkLst>
        </pc:spChg>
        <pc:spChg chg="del mod">
          <ac:chgData name="" userId="dc43bbe12a1919b5" providerId="LiveId" clId="{250FD6B9-C231-4368-8BEF-EFB68A722053}" dt="2023-04-26T15:23:01.688" v="312"/>
          <ac:spMkLst>
            <pc:docMk/>
            <pc:sldMk cId="0" sldId="301"/>
            <ac:spMk id="52225" creationId="{00000000-0000-0000-0000-000000000000}"/>
          </ac:spMkLst>
        </pc:spChg>
      </pc:sldChg>
      <pc:sldChg chg="addSp modSp">
        <pc:chgData name="" userId="dc43bbe12a1919b5" providerId="LiveId" clId="{250FD6B9-C231-4368-8BEF-EFB68A722053}" dt="2023-04-26T15:16:57.426" v="289" actId="1076"/>
        <pc:sldMkLst>
          <pc:docMk/>
          <pc:sldMk cId="0" sldId="304"/>
        </pc:sldMkLst>
        <pc:spChg chg="add mod">
          <ac:chgData name="" userId="dc43bbe12a1919b5" providerId="LiveId" clId="{250FD6B9-C231-4368-8BEF-EFB68A722053}" dt="2023-04-26T15:16:57.426" v="289" actId="1076"/>
          <ac:spMkLst>
            <pc:docMk/>
            <pc:sldMk cId="0" sldId="304"/>
            <ac:spMk id="3" creationId="{2D4681F9-9386-429A-A00E-CA9724499635}"/>
          </ac:spMkLst>
        </pc:spChg>
      </pc:sldChg>
      <pc:sldChg chg="modSp">
        <pc:chgData name="" userId="dc43bbe12a1919b5" providerId="LiveId" clId="{250FD6B9-C231-4368-8BEF-EFB68A722053}" dt="2023-04-26T15:21:16.326" v="309" actId="14100"/>
        <pc:sldMkLst>
          <pc:docMk/>
          <pc:sldMk cId="0" sldId="308"/>
        </pc:sldMkLst>
        <pc:spChg chg="mod">
          <ac:chgData name="" userId="dc43bbe12a1919b5" providerId="LiveId" clId="{250FD6B9-C231-4368-8BEF-EFB68A722053}" dt="2023-04-26T15:21:09.430" v="308" actId="255"/>
          <ac:spMkLst>
            <pc:docMk/>
            <pc:sldMk cId="0" sldId="308"/>
            <ac:spMk id="2" creationId="{00000000-0000-0000-0000-000000000000}"/>
          </ac:spMkLst>
        </pc:spChg>
        <pc:picChg chg="mod">
          <ac:chgData name="" userId="dc43bbe12a1919b5" providerId="LiveId" clId="{250FD6B9-C231-4368-8BEF-EFB68A722053}" dt="2023-04-26T15:21:16.326" v="309" actId="14100"/>
          <ac:picMkLst>
            <pc:docMk/>
            <pc:sldMk cId="0" sldId="308"/>
            <ac:picMk id="3" creationId="{00000000-0000-0000-0000-000000000000}"/>
          </ac:picMkLst>
        </pc:picChg>
      </pc:sldChg>
      <pc:sldChg chg="modSp">
        <pc:chgData name="" userId="dc43bbe12a1919b5" providerId="LiveId" clId="{250FD6B9-C231-4368-8BEF-EFB68A722053}" dt="2023-04-26T17:11:30.765" v="773" actId="115"/>
        <pc:sldMkLst>
          <pc:docMk/>
          <pc:sldMk cId="1656372182" sldId="313"/>
        </pc:sldMkLst>
        <pc:spChg chg="mod">
          <ac:chgData name="" userId="dc43bbe12a1919b5" providerId="LiveId" clId="{250FD6B9-C231-4368-8BEF-EFB68A722053}" dt="2023-04-26T17:11:30.765" v="773" actId="115"/>
          <ac:spMkLst>
            <pc:docMk/>
            <pc:sldMk cId="1656372182" sldId="313"/>
            <ac:spMk id="3" creationId="{B128651C-1193-4221-8424-F43C7E36041F}"/>
          </ac:spMkLst>
        </pc:spChg>
      </pc:sldChg>
      <pc:sldChg chg="addSp delSp modSp add">
        <pc:chgData name="" userId="dc43bbe12a1919b5" providerId="LiveId" clId="{250FD6B9-C231-4368-8BEF-EFB68A722053}" dt="2023-04-26T17:08:19.795" v="758" actId="20577"/>
        <pc:sldMkLst>
          <pc:docMk/>
          <pc:sldMk cId="1025697205" sldId="314"/>
        </pc:sldMkLst>
        <pc:spChg chg="del">
          <ac:chgData name="" userId="dc43bbe12a1919b5" providerId="LiveId" clId="{250FD6B9-C231-4368-8BEF-EFB68A722053}" dt="2023-04-26T14:49:02.716" v="68"/>
          <ac:spMkLst>
            <pc:docMk/>
            <pc:sldMk cId="1025697205" sldId="314"/>
            <ac:spMk id="2" creationId="{11548B9D-4721-40F1-ADF2-28A88B91736A}"/>
          </ac:spMkLst>
        </pc:spChg>
        <pc:spChg chg="del mod">
          <ac:chgData name="" userId="dc43bbe12a1919b5" providerId="LiveId" clId="{250FD6B9-C231-4368-8BEF-EFB68A722053}" dt="2023-04-26T14:49:02.716" v="68"/>
          <ac:spMkLst>
            <pc:docMk/>
            <pc:sldMk cId="1025697205" sldId="314"/>
            <ac:spMk id="3" creationId="{DB33251C-5710-4D24-9A04-FACD49F7C0CB}"/>
          </ac:spMkLst>
        </pc:spChg>
        <pc:spChg chg="add mod">
          <ac:chgData name="" userId="dc43bbe12a1919b5" providerId="LiveId" clId="{250FD6B9-C231-4368-8BEF-EFB68A722053}" dt="2023-04-26T17:08:19.795" v="758" actId="20577"/>
          <ac:spMkLst>
            <pc:docMk/>
            <pc:sldMk cId="1025697205" sldId="314"/>
            <ac:spMk id="4" creationId="{34949EF7-506B-4BAF-B9B1-727709C9C179}"/>
          </ac:spMkLst>
        </pc:spChg>
        <pc:spChg chg="add mod">
          <ac:chgData name="" userId="dc43bbe12a1919b5" providerId="LiveId" clId="{250FD6B9-C231-4368-8BEF-EFB68A722053}" dt="2023-04-26T14:52:10.102" v="97"/>
          <ac:spMkLst>
            <pc:docMk/>
            <pc:sldMk cId="1025697205" sldId="314"/>
            <ac:spMk id="5" creationId="{9F6518E8-5275-4CB0-9108-90B692EEED1D}"/>
          </ac:spMkLst>
        </pc:spChg>
      </pc:sldChg>
      <pc:sldChg chg="modSp add">
        <pc:chgData name="" userId="dc43bbe12a1919b5" providerId="LiveId" clId="{250FD6B9-C231-4368-8BEF-EFB68A722053}" dt="2023-04-26T15:41:21.229" v="341" actId="14100"/>
        <pc:sldMkLst>
          <pc:docMk/>
          <pc:sldMk cId="64867148" sldId="315"/>
        </pc:sldMkLst>
        <pc:spChg chg="mod">
          <ac:chgData name="" userId="dc43bbe12a1919b5" providerId="LiveId" clId="{250FD6B9-C231-4368-8BEF-EFB68A722053}" dt="2023-04-26T15:24:41.413" v="340" actId="1076"/>
          <ac:spMkLst>
            <pc:docMk/>
            <pc:sldMk cId="64867148" sldId="315"/>
            <ac:spMk id="2" creationId="{B9CDE23B-88EA-44BE-AE32-4813A689CC8E}"/>
          </ac:spMkLst>
        </pc:spChg>
        <pc:spChg chg="mod">
          <ac:chgData name="" userId="dc43bbe12a1919b5" providerId="LiveId" clId="{250FD6B9-C231-4368-8BEF-EFB68A722053}" dt="2023-04-26T15:41:21.229" v="341" actId="14100"/>
          <ac:spMkLst>
            <pc:docMk/>
            <pc:sldMk cId="64867148" sldId="315"/>
            <ac:spMk id="3" creationId="{793FEA27-DCBB-41BD-A2CD-459CC5BF8495}"/>
          </ac:spMkLst>
        </pc:spChg>
      </pc:sldChg>
      <pc:sldChg chg="addSp modSp add del">
        <pc:chgData name="" userId="dc43bbe12a1919b5" providerId="LiveId" clId="{250FD6B9-C231-4368-8BEF-EFB68A722053}" dt="2023-04-26T15:14:48.371" v="244" actId="2696"/>
        <pc:sldMkLst>
          <pc:docMk/>
          <pc:sldMk cId="305522865" sldId="315"/>
        </pc:sldMkLst>
        <pc:spChg chg="add mod">
          <ac:chgData name="" userId="dc43bbe12a1919b5" providerId="LiveId" clId="{250FD6B9-C231-4368-8BEF-EFB68A722053}" dt="2023-04-26T15:12:50.699" v="243" actId="5793"/>
          <ac:spMkLst>
            <pc:docMk/>
            <pc:sldMk cId="305522865" sldId="315"/>
            <ac:spMk id="2" creationId="{A36031C4-ED00-40A1-B627-34745C3D5711}"/>
          </ac:spMkLst>
        </pc:spChg>
      </pc:sldChg>
      <pc:sldChg chg="modSp add del">
        <pc:chgData name="" userId="dc43bbe12a1919b5" providerId="LiveId" clId="{250FD6B9-C231-4368-8BEF-EFB68A722053}" dt="2023-04-26T17:02:04.866" v="693" actId="2696"/>
        <pc:sldMkLst>
          <pc:docMk/>
          <pc:sldMk cId="3209508940" sldId="316"/>
        </pc:sldMkLst>
        <pc:spChg chg="mod">
          <ac:chgData name="" userId="dc43bbe12a1919b5" providerId="LiveId" clId="{250FD6B9-C231-4368-8BEF-EFB68A722053}" dt="2023-04-26T16:34:19.884" v="489" actId="1076"/>
          <ac:spMkLst>
            <pc:docMk/>
            <pc:sldMk cId="3209508940" sldId="316"/>
            <ac:spMk id="2" creationId="{7DD6B84D-1FE9-4E65-9A23-E637909BEBBA}"/>
          </ac:spMkLst>
        </pc:spChg>
        <pc:spChg chg="mod">
          <ac:chgData name="" userId="dc43bbe12a1919b5" providerId="LiveId" clId="{250FD6B9-C231-4368-8BEF-EFB68A722053}" dt="2023-04-26T16:36:06.818" v="525" actId="255"/>
          <ac:spMkLst>
            <pc:docMk/>
            <pc:sldMk cId="3209508940" sldId="316"/>
            <ac:spMk id="3" creationId="{4EBF14F8-B636-43FC-8CF7-1B5F7A354B04}"/>
          </ac:spMkLst>
        </pc:spChg>
      </pc:sldChg>
      <pc:sldChg chg="delSp modSp add del">
        <pc:chgData name="" userId="dc43bbe12a1919b5" providerId="LiveId" clId="{250FD6B9-C231-4368-8BEF-EFB68A722053}" dt="2023-04-26T17:02:07.501" v="694" actId="2696"/>
        <pc:sldMkLst>
          <pc:docMk/>
          <pc:sldMk cId="1329687304" sldId="317"/>
        </pc:sldMkLst>
        <pc:spChg chg="del">
          <ac:chgData name="" userId="dc43bbe12a1919b5" providerId="LiveId" clId="{250FD6B9-C231-4368-8BEF-EFB68A722053}" dt="2023-04-26T16:36:41.891" v="528"/>
          <ac:spMkLst>
            <pc:docMk/>
            <pc:sldMk cId="1329687304" sldId="317"/>
            <ac:spMk id="2" creationId="{9041EEA2-4101-4065-82B9-B5552CBD32FF}"/>
          </ac:spMkLst>
        </pc:spChg>
        <pc:spChg chg="mod">
          <ac:chgData name="" userId="dc43bbe12a1919b5" providerId="LiveId" clId="{250FD6B9-C231-4368-8BEF-EFB68A722053}" dt="2023-04-26T16:47:01.335" v="667" actId="20577"/>
          <ac:spMkLst>
            <pc:docMk/>
            <pc:sldMk cId="1329687304" sldId="317"/>
            <ac:spMk id="3" creationId="{C67D5D1E-4807-4CA7-A5B8-8CD2FAD30E51}"/>
          </ac:spMkLst>
        </pc:spChg>
      </pc:sldChg>
      <pc:sldChg chg="add del ord">
        <pc:chgData name="" userId="dc43bbe12a1919b5" providerId="LiveId" clId="{250FD6B9-C231-4368-8BEF-EFB68A722053}" dt="2023-04-26T16:54:26.431" v="689" actId="2696"/>
        <pc:sldMkLst>
          <pc:docMk/>
          <pc:sldMk cId="961916826"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DCF9A2-FE10-4955-AD05-C06E440E0355}" type="datetimeFigureOut">
              <a:rPr lang="en-US" smtClean="0"/>
              <a:pPr/>
              <a:t>4/27/2023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59515-B84E-4753-8AD4-5E9E263AAC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859515-B84E-4753-8AD4-5E9E263AAC62}"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7F6D5E5B-46F0-4E05-AB7A-E8ADFCA75FF6}" type="datetimeFigureOut">
              <a:rPr lang="en-US" smtClean="0"/>
              <a:pPr/>
              <a:t>4/27/2023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509B33E-4D48-40C2-92D4-2CA25301BBE4}"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F6D5E5B-46F0-4E05-AB7A-E8ADFCA75FF6}"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09B33E-4D48-40C2-92D4-2CA25301BB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F6D5E5B-46F0-4E05-AB7A-E8ADFCA75FF6}"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09B33E-4D48-40C2-92D4-2CA25301BB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F6D5E5B-46F0-4E05-AB7A-E8ADFCA75FF6}"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09B33E-4D48-40C2-92D4-2CA25301BBE4}"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F6D5E5B-46F0-4E05-AB7A-E8ADFCA75FF6}" type="datetimeFigureOut">
              <a:rPr lang="en-US" smtClean="0"/>
              <a:pPr/>
              <a:t>4/27/2023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509B33E-4D48-40C2-92D4-2CA25301BBE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F6D5E5B-46F0-4E05-AB7A-E8ADFCA75FF6}"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09B33E-4D48-40C2-92D4-2CA25301BBE4}"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F6D5E5B-46F0-4E05-AB7A-E8ADFCA75FF6}"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09B33E-4D48-40C2-92D4-2CA25301BBE4}"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F6D5E5B-46F0-4E05-AB7A-E8ADFCA75FF6}"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09B33E-4D48-40C2-92D4-2CA25301BB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D5E5B-46F0-4E05-AB7A-E8ADFCA75FF6}"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09B33E-4D48-40C2-92D4-2CA25301BB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F6D5E5B-46F0-4E05-AB7A-E8ADFCA75FF6}"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09B33E-4D48-40C2-92D4-2CA25301BBE4}"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F6D5E5B-46F0-4E05-AB7A-E8ADFCA75FF6}" type="datetimeFigureOut">
              <a:rPr lang="en-US" smtClean="0"/>
              <a:pPr/>
              <a:t>4/27/2023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509B33E-4D48-40C2-92D4-2CA25301BBE4}"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F6D5E5B-46F0-4E05-AB7A-E8ADFCA75FF6}" type="datetimeFigureOut">
              <a:rPr lang="en-US" smtClean="0"/>
              <a:pPr/>
              <a:t>4/27/2023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509B33E-4D48-40C2-92D4-2CA25301BB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2" name="AutoShape 18"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 name="AutoShape 20"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6" name="AutoShape 22"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8" name="AutoShape 24"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0" name="AutoShape 26"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2" name="AutoShape 28"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4" name="AutoShape 30"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6" name="AutoShape 32"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8" name="AutoShape 34"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0" name="AutoShape 36"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2" name="AutoShape 38"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4" name="AutoShape 40"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6" name="AutoShape 42" descr="C:\Users\dell\Desktop\khit logo.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69" name="Picture 45" descr="Kallam Haranadhareddy Institute of Technology (KHIT), Guntur ..."/>
          <p:cNvPicPr>
            <a:picLocks noChangeAspect="1" noChangeArrowheads="1"/>
          </p:cNvPicPr>
          <p:nvPr/>
        </p:nvPicPr>
        <p:blipFill>
          <a:blip r:embed="rId2"/>
          <a:srcRect/>
          <a:stretch>
            <a:fillRect/>
          </a:stretch>
        </p:blipFill>
        <p:spPr bwMode="auto">
          <a:xfrm>
            <a:off x="500034" y="1500174"/>
            <a:ext cx="3286148" cy="3571900"/>
          </a:xfrm>
          <a:prstGeom prst="rect">
            <a:avLst/>
          </a:prstGeom>
          <a:noFill/>
        </p:spPr>
      </p:pic>
      <p:sp>
        <p:nvSpPr>
          <p:cNvPr id="26" name="TextBox 25"/>
          <p:cNvSpPr txBox="1"/>
          <p:nvPr/>
        </p:nvSpPr>
        <p:spPr>
          <a:xfrm>
            <a:off x="4286216" y="1857364"/>
            <a:ext cx="4572064" cy="2800767"/>
          </a:xfrm>
          <a:prstGeom prst="rect">
            <a:avLst/>
          </a:prstGeom>
          <a:noFill/>
        </p:spPr>
        <p:txBody>
          <a:bodyPr wrap="square" rtlCol="0">
            <a:spAutoFit/>
          </a:bodyPr>
          <a:lstStyle/>
          <a:p>
            <a:r>
              <a:rPr lang="en-GB" sz="4400" dirty="0" err="1">
                <a:solidFill>
                  <a:srgbClr val="FF0000"/>
                </a:solidFill>
                <a:latin typeface="Times New Roman" pitchFamily="18" charset="0"/>
                <a:cs typeface="Times New Roman" pitchFamily="18" charset="0"/>
              </a:rPr>
              <a:t>K</a:t>
            </a:r>
            <a:r>
              <a:rPr lang="en-GB" sz="4400" dirty="0" err="1">
                <a:latin typeface="Times New Roman" pitchFamily="18" charset="0"/>
                <a:cs typeface="Times New Roman" pitchFamily="18" charset="0"/>
              </a:rPr>
              <a:t>allam</a:t>
            </a:r>
            <a:endParaRPr lang="en-GB" sz="4400" dirty="0">
              <a:latin typeface="Times New Roman" pitchFamily="18" charset="0"/>
              <a:cs typeface="Times New Roman" pitchFamily="18" charset="0"/>
            </a:endParaRPr>
          </a:p>
          <a:p>
            <a:r>
              <a:rPr lang="en-GB" sz="4400" dirty="0" err="1">
                <a:solidFill>
                  <a:srgbClr val="FF0000"/>
                </a:solidFill>
                <a:latin typeface="Times New Roman" pitchFamily="18" charset="0"/>
                <a:cs typeface="Times New Roman" pitchFamily="18" charset="0"/>
              </a:rPr>
              <a:t>H</a:t>
            </a:r>
            <a:r>
              <a:rPr lang="en-GB" sz="4400" dirty="0" err="1">
                <a:latin typeface="Times New Roman" pitchFamily="18" charset="0"/>
                <a:cs typeface="Times New Roman" pitchFamily="18" charset="0"/>
              </a:rPr>
              <a:t>aranadha</a:t>
            </a:r>
            <a:r>
              <a:rPr lang="en-US" sz="4400" dirty="0" err="1">
                <a:latin typeface="Times New Roman" pitchFamily="18" charset="0"/>
                <a:cs typeface="Times New Roman" pitchFamily="18" charset="0"/>
              </a:rPr>
              <a:t>reddy</a:t>
            </a:r>
            <a:endParaRPr lang="en-US" sz="4400" dirty="0">
              <a:latin typeface="Times New Roman" pitchFamily="18" charset="0"/>
              <a:cs typeface="Times New Roman" pitchFamily="18" charset="0"/>
            </a:endParaRPr>
          </a:p>
          <a:p>
            <a:r>
              <a:rPr lang="en-GB" sz="4400" dirty="0">
                <a:solidFill>
                  <a:srgbClr val="FF0000"/>
                </a:solidFill>
                <a:latin typeface="Times New Roman" pitchFamily="18" charset="0"/>
                <a:cs typeface="Times New Roman" pitchFamily="18" charset="0"/>
              </a:rPr>
              <a:t>I</a:t>
            </a:r>
            <a:r>
              <a:rPr lang="en-GB" sz="4400" dirty="0">
                <a:latin typeface="Times New Roman" pitchFamily="18" charset="0"/>
                <a:cs typeface="Times New Roman" pitchFamily="18" charset="0"/>
              </a:rPr>
              <a:t>nstitute of</a:t>
            </a:r>
          </a:p>
          <a:p>
            <a:r>
              <a:rPr lang="en-GB" sz="4400" dirty="0">
                <a:solidFill>
                  <a:srgbClr val="FF0000"/>
                </a:solidFill>
                <a:latin typeface="Times New Roman" pitchFamily="18" charset="0"/>
                <a:cs typeface="Times New Roman" pitchFamily="18" charset="0"/>
              </a:rPr>
              <a:t>T</a:t>
            </a:r>
            <a:r>
              <a:rPr lang="en-GB" sz="4400" dirty="0">
                <a:latin typeface="Times New Roman" pitchFamily="18" charset="0"/>
                <a:cs typeface="Times New Roman" pitchFamily="18" charset="0"/>
              </a:rPr>
              <a: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845" y="1156996"/>
            <a:ext cx="7651102" cy="3181768"/>
          </a:xfrm>
          <a:prstGeom prst="rect">
            <a:avLst/>
          </a:prstGeom>
          <a:noFill/>
        </p:spPr>
        <p:txBody>
          <a:bodyPr wrap="square" rtlCol="0">
            <a:spAutoFit/>
          </a:bodyPr>
          <a:lstStyle/>
          <a:p>
            <a:pPr algn="just">
              <a:lnSpc>
                <a:spcPct val="125000"/>
              </a:lnSpc>
              <a:spcBef>
                <a:spcPts val="500"/>
              </a:spcBef>
              <a:buClr>
                <a:srgbClr val="C00000"/>
              </a:buClr>
              <a:buSzPct val="127000"/>
              <a:buFont typeface="Arial" pitchFamily="34" charset="0"/>
              <a:buChar char="•"/>
            </a:pPr>
            <a:r>
              <a:rPr lang="en-US" sz="2400" b="1" dirty="0" smtClean="0">
                <a:latin typeface="Times New Roman"/>
                <a:ea typeface="+mn-lt"/>
                <a:cs typeface="Times New Roman"/>
              </a:rPr>
              <a:t>  Twitter</a:t>
            </a:r>
            <a:r>
              <a:rPr lang="en-US" sz="2400" b="1" dirty="0" smtClean="0">
                <a:latin typeface="Times New Roman"/>
                <a:ea typeface="+mn-lt"/>
                <a:cs typeface="Times New Roman"/>
              </a:rPr>
              <a:t> Sentiment Analysis</a:t>
            </a:r>
          </a:p>
          <a:p>
            <a:pPr marL="320040" lvl="1" indent="0" algn="just">
              <a:lnSpc>
                <a:spcPct val="125000"/>
              </a:lnSpc>
              <a:spcBef>
                <a:spcPts val="500"/>
              </a:spcBef>
              <a:buNone/>
            </a:pPr>
            <a:r>
              <a:rPr lang="en-US" sz="2200" dirty="0" smtClean="0">
                <a:latin typeface="Times New Roman"/>
                <a:ea typeface="+mn-lt"/>
                <a:cs typeface="Times New Roman"/>
              </a:rPr>
              <a:t>Authors: </a:t>
            </a:r>
            <a:r>
              <a:rPr lang="en-US" sz="2200" dirty="0" err="1" smtClean="0">
                <a:latin typeface="Times New Roman"/>
                <a:ea typeface="+mn-lt"/>
                <a:cs typeface="+mn-lt"/>
              </a:rPr>
              <a:t>Aliza</a:t>
            </a:r>
            <a:r>
              <a:rPr lang="en-US" sz="2200" dirty="0" smtClean="0">
                <a:latin typeface="Times New Roman"/>
                <a:ea typeface="+mn-lt"/>
                <a:cs typeface="+mn-lt"/>
              </a:rPr>
              <a:t> Sarlan, Chayanit </a:t>
            </a:r>
            <a:r>
              <a:rPr lang="en-US" sz="2200" dirty="0" err="1" smtClean="0">
                <a:latin typeface="Times New Roman"/>
                <a:ea typeface="+mn-lt"/>
                <a:cs typeface="+mn-lt"/>
              </a:rPr>
              <a:t>Nadam</a:t>
            </a:r>
            <a:r>
              <a:rPr lang="en-US" sz="2200" dirty="0" smtClean="0">
                <a:latin typeface="Times New Roman"/>
                <a:ea typeface="+mn-lt"/>
                <a:cs typeface="+mn-lt"/>
              </a:rPr>
              <a:t> &amp; </a:t>
            </a:r>
            <a:r>
              <a:rPr lang="en-US" sz="2200" dirty="0" err="1" smtClean="0">
                <a:latin typeface="Times New Roman"/>
                <a:ea typeface="+mn-lt"/>
                <a:cs typeface="+mn-lt"/>
              </a:rPr>
              <a:t>Shuib</a:t>
            </a:r>
            <a:r>
              <a:rPr lang="en-US" sz="2200" dirty="0" smtClean="0">
                <a:latin typeface="Times New Roman"/>
                <a:ea typeface="+mn-lt"/>
                <a:cs typeface="+mn-lt"/>
              </a:rPr>
              <a:t> </a:t>
            </a:r>
            <a:r>
              <a:rPr lang="en-US" sz="2200" dirty="0" err="1" smtClean="0">
                <a:latin typeface="Times New Roman"/>
                <a:ea typeface="+mn-lt"/>
                <a:cs typeface="+mn-lt"/>
              </a:rPr>
              <a:t>Basri</a:t>
            </a:r>
            <a:endParaRPr lang="en-US" sz="2200" dirty="0" smtClean="0">
              <a:latin typeface="Times New Roman"/>
              <a:ea typeface="+mn-lt"/>
              <a:cs typeface="Times New Roman"/>
            </a:endParaRPr>
          </a:p>
          <a:p>
            <a:pPr marL="320040" lvl="1" indent="0" algn="just">
              <a:lnSpc>
                <a:spcPct val="125000"/>
              </a:lnSpc>
              <a:spcBef>
                <a:spcPts val="500"/>
              </a:spcBef>
              <a:buNone/>
            </a:pPr>
            <a:r>
              <a:rPr lang="en-US" sz="2200" dirty="0" smtClean="0">
                <a:latin typeface="Times New Roman"/>
                <a:ea typeface="+mn-lt"/>
                <a:cs typeface="+mn-lt"/>
              </a:rPr>
              <a:t>Twitter sentiment analysis is developed to analyze customers perspectives toward the critical to success in the marketplace. The program is using a machine-based learning approach which is more accurate for analyzing a sentiment; together with natural language processing techniques will be used.</a:t>
            </a:r>
            <a:endParaRPr lang="en-US" sz="2200" dirty="0">
              <a:latin typeface="Times New Roman"/>
              <a:ea typeface="+mn-lt"/>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FE31E6-9497-C938-109A-1570DC00C5DB}"/>
              </a:ext>
            </a:extLst>
          </p:cNvPr>
          <p:cNvSpPr>
            <a:spLocks noGrp="1"/>
          </p:cNvSpPr>
          <p:nvPr>
            <p:ph type="title"/>
          </p:nvPr>
        </p:nvSpPr>
        <p:spPr>
          <a:xfrm>
            <a:off x="683879" y="418713"/>
            <a:ext cx="7772400" cy="787614"/>
          </a:xfrm>
        </p:spPr>
        <p:txBody>
          <a:bodyPr lIns="91440" tIns="45720" rIns="91440" bIns="91440" anchor="t" anchorCtr="0">
            <a:normAutofit/>
          </a:bodyPr>
          <a:lstStyle/>
          <a:p>
            <a:pPr algn="ctr">
              <a:lnSpc>
                <a:spcPct val="90000"/>
              </a:lnSpc>
            </a:pPr>
            <a:endParaRPr lang="en-US" sz="4400" dirty="0">
              <a:ea typeface="+mj-lt"/>
              <a:cs typeface="+mj-lt"/>
            </a:endParaRPr>
          </a:p>
          <a:p>
            <a:endParaRPr lang="en-US" sz="4400" dirty="0">
              <a:ea typeface="+mj-lt"/>
              <a:cs typeface="+mj-lt"/>
            </a:endParaRPr>
          </a:p>
          <a:p>
            <a:endParaRPr lang="en-US" sz="4400" dirty="0"/>
          </a:p>
        </p:txBody>
      </p:sp>
      <p:sp>
        <p:nvSpPr>
          <p:cNvPr id="3" name="Content Placeholder 2">
            <a:extLst>
              <a:ext uri="{FF2B5EF4-FFF2-40B4-BE49-F238E27FC236}">
                <a16:creationId xmlns:a16="http://schemas.microsoft.com/office/drawing/2014/main" xmlns="" id="{79EC3408-0521-EE29-2F3F-92F6B52E271C}"/>
              </a:ext>
            </a:extLst>
          </p:cNvPr>
          <p:cNvSpPr>
            <a:spLocks noGrp="1"/>
          </p:cNvSpPr>
          <p:nvPr>
            <p:ph sz="quarter" idx="1"/>
          </p:nvPr>
        </p:nvSpPr>
        <p:spPr>
          <a:xfrm>
            <a:off x="581243" y="1037803"/>
            <a:ext cx="7772400" cy="4572000"/>
          </a:xfrm>
        </p:spPr>
        <p:txBody>
          <a:bodyPr vert="horz" lIns="91440" tIns="45720" rIns="91440" bIns="45720" anchor="t">
            <a:normAutofit/>
          </a:bodyPr>
          <a:lstStyle/>
          <a:p>
            <a:pPr algn="just">
              <a:lnSpc>
                <a:spcPct val="114999"/>
              </a:lnSpc>
              <a:spcBef>
                <a:spcPts val="500"/>
              </a:spcBef>
            </a:pPr>
            <a:r>
              <a:rPr lang="en-US" sz="2400" b="1" dirty="0">
                <a:latin typeface="Times New Roman" pitchFamily="18" charset="0"/>
                <a:ea typeface="+mn-lt"/>
                <a:cs typeface="Times New Roman" pitchFamily="18" charset="0"/>
              </a:rPr>
              <a:t>Twitter Sentiment Analysis Using Machine Learning Algorithms: A Case Study</a:t>
            </a:r>
            <a:endParaRPr lang="en-US" sz="2400" b="1" dirty="0">
              <a:latin typeface="Times New Roman" pitchFamily="18" charset="0"/>
              <a:cs typeface="Times New Roman" pitchFamily="18" charset="0"/>
            </a:endParaRPr>
          </a:p>
          <a:p>
            <a:pPr marL="320040" lvl="1" indent="0" algn="just">
              <a:lnSpc>
                <a:spcPct val="114999"/>
              </a:lnSpc>
              <a:spcBef>
                <a:spcPts val="500"/>
              </a:spcBef>
              <a:buNone/>
            </a:pPr>
            <a:r>
              <a:rPr lang="en-US" sz="2200" dirty="0">
                <a:latin typeface="Times New Roman"/>
                <a:cs typeface="Times New Roman"/>
              </a:rPr>
              <a:t>Authors: </a:t>
            </a:r>
            <a:r>
              <a:rPr lang="en-US" sz="2200" dirty="0">
                <a:latin typeface="Times New Roman"/>
                <a:ea typeface="+mn-lt"/>
                <a:cs typeface="+mn-lt"/>
              </a:rPr>
              <a:t>Sheresh Zahoor &amp; Rajesh Rohilla</a:t>
            </a:r>
            <a:endParaRPr lang="en-US" sz="2000" dirty="0">
              <a:latin typeface="Times New Roman"/>
              <a:ea typeface="+mn-lt"/>
              <a:cs typeface="Times New Roman"/>
            </a:endParaRPr>
          </a:p>
          <a:p>
            <a:pPr marL="320040" lvl="1" indent="0" algn="just">
              <a:lnSpc>
                <a:spcPct val="114999"/>
              </a:lnSpc>
              <a:spcBef>
                <a:spcPts val="500"/>
              </a:spcBef>
              <a:buNone/>
            </a:pPr>
            <a:r>
              <a:rPr lang="en-US" sz="2000" dirty="0">
                <a:latin typeface="Times New Roman"/>
                <a:ea typeface="+mn-lt"/>
                <a:cs typeface="+mn-lt"/>
              </a:rPr>
              <a:t>The sentiments can be predicted with more accuracy using Machine Learning algorithms especially Naïve Bayes, SVM, Random Forest Classifier and LSTM. These have found their use in the field of Natural Language Processing especially in Sentiment analysis.</a:t>
            </a:r>
            <a:endParaRPr lang="en-US" sz="2000" dirty="0">
              <a:latin typeface="Times New Roman"/>
              <a:cs typeface="Times New Roman"/>
            </a:endParaRPr>
          </a:p>
        </p:txBody>
      </p:sp>
    </p:spTree>
    <p:extLst>
      <p:ext uri="{BB962C8B-B14F-4D97-AF65-F5344CB8AC3E}">
        <p14:creationId xmlns:p14="http://schemas.microsoft.com/office/powerpoint/2010/main" xmlns="" val="234810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54E06A-AB02-0081-38EE-AFCC14FB8E0D}"/>
              </a:ext>
            </a:extLst>
          </p:cNvPr>
          <p:cNvSpPr>
            <a:spLocks noGrp="1"/>
          </p:cNvSpPr>
          <p:nvPr>
            <p:ph type="title"/>
          </p:nvPr>
        </p:nvSpPr>
        <p:spPr>
          <a:xfrm>
            <a:off x="688622" y="302860"/>
            <a:ext cx="7772400" cy="895004"/>
          </a:xfrm>
        </p:spPr>
        <p:txBody>
          <a:bodyPr lIns="91440" tIns="45720" rIns="91440" bIns="91440" anchor="b" anchorCtr="0">
            <a:normAutofit/>
          </a:bodyPr>
          <a:lstStyle/>
          <a:p>
            <a:pPr algn="ctr"/>
            <a:r>
              <a:rPr lang="en-US" sz="4400" b="1" dirty="0">
                <a:solidFill>
                  <a:schemeClr val="tx1"/>
                </a:solidFill>
                <a:latin typeface="Times New Roman"/>
                <a:cs typeface="Times New Roman"/>
              </a:rPr>
              <a:t>Existing System</a:t>
            </a:r>
            <a:endParaRPr lang="en-US" sz="4400" b="1" dirty="0">
              <a:solidFill>
                <a:schemeClr val="tx1"/>
              </a:solidFill>
            </a:endParaRPr>
          </a:p>
        </p:txBody>
      </p:sp>
      <p:sp>
        <p:nvSpPr>
          <p:cNvPr id="3" name="Content Placeholder 2">
            <a:extLst>
              <a:ext uri="{FF2B5EF4-FFF2-40B4-BE49-F238E27FC236}">
                <a16:creationId xmlns:a16="http://schemas.microsoft.com/office/drawing/2014/main" xmlns="" id="{991EF648-F9E3-4440-07FA-02ED70201A9B}"/>
              </a:ext>
            </a:extLst>
          </p:cNvPr>
          <p:cNvSpPr>
            <a:spLocks noGrp="1"/>
          </p:cNvSpPr>
          <p:nvPr>
            <p:ph sz="quarter" idx="1"/>
          </p:nvPr>
        </p:nvSpPr>
        <p:spPr>
          <a:xfrm>
            <a:off x="688622" y="1711208"/>
            <a:ext cx="7772400" cy="4572000"/>
          </a:xfrm>
        </p:spPr>
        <p:txBody>
          <a:bodyPr vert="horz" lIns="91440" tIns="45720" rIns="91440" bIns="45720" anchor="t">
            <a:normAutofit/>
          </a:bodyPr>
          <a:lstStyle/>
          <a:p>
            <a:pPr algn="just">
              <a:lnSpc>
                <a:spcPct val="114999"/>
              </a:lnSpc>
              <a:spcBef>
                <a:spcPts val="500"/>
              </a:spcBef>
            </a:pPr>
            <a:r>
              <a:rPr lang="en-US" sz="2400" dirty="0">
                <a:latin typeface="Times New Roman" pitchFamily="18" charset="0"/>
                <a:ea typeface="+mn-lt"/>
                <a:cs typeface="Times New Roman" pitchFamily="18" charset="0"/>
              </a:rPr>
              <a:t>The existing system uses A query based approach for analyzing the data. This analysis provides lot of computational challenges for analyzing the data without distributed mechanism. </a:t>
            </a:r>
          </a:p>
          <a:p>
            <a:pPr algn="just">
              <a:lnSpc>
                <a:spcPct val="114999"/>
              </a:lnSpc>
              <a:spcBef>
                <a:spcPts val="500"/>
              </a:spcBef>
            </a:pPr>
            <a:r>
              <a:rPr lang="en-US" sz="2400" dirty="0">
                <a:latin typeface="Times New Roman" pitchFamily="18" charset="0"/>
                <a:ea typeface="+mn-lt"/>
                <a:cs typeface="Times New Roman" pitchFamily="18" charset="0"/>
              </a:rPr>
              <a:t>The data analysis is performed on a simple server environment without parallel processing.</a:t>
            </a:r>
          </a:p>
          <a:p>
            <a:pPr algn="just">
              <a:lnSpc>
                <a:spcPct val="114999"/>
              </a:lnSpc>
              <a:spcBef>
                <a:spcPts val="500"/>
              </a:spcBef>
              <a:buFont typeface="Arial"/>
              <a:buChar char="•"/>
            </a:pPr>
            <a:endParaRPr lang="en-US" dirty="0">
              <a:latin typeface="Times New Roman"/>
              <a:ea typeface="+mn-lt"/>
              <a:cs typeface="Times New Roman"/>
            </a:endParaRPr>
          </a:p>
        </p:txBody>
      </p:sp>
    </p:spTree>
    <p:extLst>
      <p:ext uri="{BB962C8B-B14F-4D97-AF65-F5344CB8AC3E}">
        <p14:creationId xmlns:p14="http://schemas.microsoft.com/office/powerpoint/2010/main" xmlns="" val="292534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B3E923-0198-69AB-C16D-F5C2CBF42D88}"/>
              </a:ext>
            </a:extLst>
          </p:cNvPr>
          <p:cNvSpPr>
            <a:spLocks noGrp="1"/>
          </p:cNvSpPr>
          <p:nvPr>
            <p:ph type="title"/>
          </p:nvPr>
        </p:nvSpPr>
        <p:spPr>
          <a:xfrm>
            <a:off x="688622" y="274638"/>
            <a:ext cx="7772400" cy="1143000"/>
          </a:xfrm>
        </p:spPr>
        <p:txBody>
          <a:bodyPr lIns="91440" tIns="45720" rIns="91440" bIns="91440" anchor="b" anchorCtr="0">
            <a:normAutofit/>
          </a:bodyPr>
          <a:lstStyle/>
          <a:p>
            <a:pPr algn="ctr"/>
            <a:r>
              <a:rPr lang="en-US" sz="4400" b="1" dirty="0" smtClean="0">
                <a:solidFill>
                  <a:schemeClr val="tx1"/>
                </a:solidFill>
                <a:latin typeface="Times New Roman"/>
                <a:cs typeface="Times New Roman"/>
              </a:rPr>
              <a:t>Limitations</a:t>
            </a:r>
            <a:r>
              <a:rPr lang="en-US" sz="4400" b="1" dirty="0" smtClean="0">
                <a:solidFill>
                  <a:schemeClr val="tx1"/>
                </a:solidFill>
                <a:latin typeface="Times New Roman"/>
                <a:cs typeface="Times New Roman"/>
              </a:rPr>
              <a:t> </a:t>
            </a:r>
            <a:r>
              <a:rPr lang="en-US" sz="4400" b="1" dirty="0">
                <a:solidFill>
                  <a:schemeClr val="tx1"/>
                </a:solidFill>
                <a:latin typeface="Times New Roman"/>
                <a:cs typeface="Times New Roman"/>
              </a:rPr>
              <a:t>of Existing System</a:t>
            </a:r>
            <a:endParaRPr lang="en-US" sz="4400" b="1" dirty="0">
              <a:solidFill>
                <a:schemeClr val="tx1"/>
              </a:solidFill>
            </a:endParaRPr>
          </a:p>
        </p:txBody>
      </p:sp>
      <p:sp>
        <p:nvSpPr>
          <p:cNvPr id="3" name="Content Placeholder 2">
            <a:extLst>
              <a:ext uri="{FF2B5EF4-FFF2-40B4-BE49-F238E27FC236}">
                <a16:creationId xmlns:a16="http://schemas.microsoft.com/office/drawing/2014/main" xmlns="" id="{97CB3801-C467-A88C-572D-6A475CCD6BA3}"/>
              </a:ext>
            </a:extLst>
          </p:cNvPr>
          <p:cNvSpPr>
            <a:spLocks noGrp="1"/>
          </p:cNvSpPr>
          <p:nvPr>
            <p:ph sz="quarter" idx="1"/>
          </p:nvPr>
        </p:nvSpPr>
        <p:spPr>
          <a:xfrm>
            <a:off x="688622" y="1711207"/>
            <a:ext cx="7772400" cy="4195704"/>
          </a:xfrm>
        </p:spPr>
        <p:txBody>
          <a:bodyPr vert="horz" lIns="91440" tIns="45720" rIns="91440" bIns="45720" anchor="t">
            <a:normAutofit/>
          </a:bodyPr>
          <a:lstStyle/>
          <a:p>
            <a:pPr algn="just">
              <a:lnSpc>
                <a:spcPct val="114999"/>
              </a:lnSpc>
              <a:spcBef>
                <a:spcPts val="500"/>
              </a:spcBef>
              <a:buFont typeface="Wingdings" panose="05000000000000000000" pitchFamily="2" charset="2"/>
              <a:buChar char="§"/>
            </a:pPr>
            <a:r>
              <a:rPr lang="en-US" sz="2400" dirty="0">
                <a:latin typeface="Times New Roman" pitchFamily="18" charset="0"/>
                <a:ea typeface="+mn-lt"/>
                <a:cs typeface="Times New Roman" pitchFamily="18" charset="0"/>
              </a:rPr>
              <a:t>When data size increases, computational process becomes a challenging thing.</a:t>
            </a:r>
            <a:endParaRPr lang="en-US" sz="2400" dirty="0">
              <a:latin typeface="Times New Roman" pitchFamily="18" charset="0"/>
              <a:cs typeface="Times New Roman" pitchFamily="18" charset="0"/>
            </a:endParaRPr>
          </a:p>
          <a:p>
            <a:pPr algn="just">
              <a:lnSpc>
                <a:spcPct val="114999"/>
              </a:lnSpc>
              <a:spcBef>
                <a:spcPts val="500"/>
              </a:spcBef>
              <a:buFont typeface="Wingdings" panose="05000000000000000000" pitchFamily="2" charset="2"/>
              <a:buChar char="§"/>
            </a:pPr>
            <a:r>
              <a:rPr lang="en-US" sz="2400" dirty="0">
                <a:latin typeface="Times New Roman" pitchFamily="18" charset="0"/>
                <a:ea typeface="+mn-lt"/>
                <a:cs typeface="Times New Roman" pitchFamily="18" charset="0"/>
              </a:rPr>
              <a:t>No perfect visualization.</a:t>
            </a:r>
          </a:p>
          <a:p>
            <a:pPr algn="just">
              <a:lnSpc>
                <a:spcPct val="114999"/>
              </a:lnSpc>
              <a:spcBef>
                <a:spcPts val="500"/>
              </a:spcBef>
              <a:buFont typeface="Wingdings" panose="05000000000000000000" pitchFamily="2" charset="2"/>
              <a:buChar char="§"/>
            </a:pPr>
            <a:r>
              <a:rPr lang="en-US" sz="2400" dirty="0">
                <a:latin typeface="Times New Roman" pitchFamily="18" charset="0"/>
                <a:ea typeface="+mn-lt"/>
                <a:cs typeface="Times New Roman" pitchFamily="18" charset="0"/>
              </a:rPr>
              <a:t>Parallel processing is not possible in clustering  analysis.</a:t>
            </a:r>
          </a:p>
          <a:p>
            <a:pPr algn="just">
              <a:lnSpc>
                <a:spcPct val="114999"/>
              </a:lnSpc>
              <a:spcBef>
                <a:spcPts val="500"/>
              </a:spcBef>
              <a:buFont typeface="Wingdings" panose="05000000000000000000" pitchFamily="2" charset="2"/>
              <a:buChar char="§"/>
            </a:pPr>
            <a:r>
              <a:rPr lang="en-US" sz="2400" dirty="0">
                <a:latin typeface="Times New Roman" pitchFamily="18" charset="0"/>
                <a:ea typeface="+mn-lt"/>
                <a:cs typeface="Times New Roman" pitchFamily="18" charset="0"/>
              </a:rPr>
              <a:t>Mining techniques does not work well with the big data in analysis when we occurred with multiple column analysis.</a:t>
            </a:r>
          </a:p>
        </p:txBody>
      </p:sp>
    </p:spTree>
    <p:extLst>
      <p:ext uri="{BB962C8B-B14F-4D97-AF65-F5344CB8AC3E}">
        <p14:creationId xmlns:p14="http://schemas.microsoft.com/office/powerpoint/2010/main" xmlns="" val="225542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4E4C77-FA9F-240B-C214-22D6CDF21E9B}"/>
              </a:ext>
            </a:extLst>
          </p:cNvPr>
          <p:cNvSpPr>
            <a:spLocks noGrp="1"/>
          </p:cNvSpPr>
          <p:nvPr>
            <p:ph type="title"/>
          </p:nvPr>
        </p:nvSpPr>
        <p:spPr>
          <a:xfrm>
            <a:off x="685800" y="401054"/>
            <a:ext cx="7951462" cy="844281"/>
          </a:xfrm>
        </p:spPr>
        <p:txBody>
          <a:bodyPr lIns="91440" tIns="45720" rIns="91440" bIns="91440" anchor="b" anchorCtr="0">
            <a:normAutofit/>
          </a:bodyPr>
          <a:lstStyle/>
          <a:p>
            <a:pPr algn="ctr"/>
            <a:r>
              <a:rPr lang="en-US" sz="4400" b="1" dirty="0">
                <a:solidFill>
                  <a:schemeClr val="tx1"/>
                </a:solidFill>
                <a:latin typeface="Times New Roman"/>
                <a:cs typeface="Times New Roman"/>
              </a:rPr>
              <a:t>Proposed System</a:t>
            </a:r>
            <a:endParaRPr lang="en-US" sz="4400" b="1" dirty="0">
              <a:solidFill>
                <a:schemeClr val="tx1"/>
              </a:solidFill>
            </a:endParaRPr>
          </a:p>
        </p:txBody>
      </p:sp>
      <p:sp>
        <p:nvSpPr>
          <p:cNvPr id="3" name="Content Placeholder 2">
            <a:extLst>
              <a:ext uri="{FF2B5EF4-FFF2-40B4-BE49-F238E27FC236}">
                <a16:creationId xmlns:a16="http://schemas.microsoft.com/office/drawing/2014/main" xmlns="" id="{B0620A16-2EE3-CF4E-4165-E49BDE65E8A9}"/>
              </a:ext>
            </a:extLst>
          </p:cNvPr>
          <p:cNvSpPr>
            <a:spLocks noGrp="1"/>
          </p:cNvSpPr>
          <p:nvPr>
            <p:ph sz="quarter" idx="1"/>
          </p:nvPr>
        </p:nvSpPr>
        <p:spPr>
          <a:xfrm>
            <a:off x="506737" y="1414130"/>
            <a:ext cx="8130525" cy="4898437"/>
          </a:xfrm>
        </p:spPr>
        <p:txBody>
          <a:bodyPr vert="horz" lIns="91440" tIns="45720" rIns="91440" bIns="45720" anchor="t">
            <a:normAutofit lnSpcReduction="10000"/>
          </a:bodyPr>
          <a:lstStyle/>
          <a:p>
            <a:pPr algn="just">
              <a:lnSpc>
                <a:spcPct val="125000"/>
              </a:lnSpc>
              <a:spcBef>
                <a:spcPts val="1000"/>
              </a:spcBef>
              <a:buFont typeface="Wingdings" panose="05000000000000000000" pitchFamily="2" charset="2"/>
              <a:buChar char="§"/>
            </a:pPr>
            <a:r>
              <a:rPr lang="en-US" sz="2400" dirty="0">
                <a:latin typeface="Times New Roman" pitchFamily="18" charset="0"/>
                <a:cs typeface="Times New Roman" pitchFamily="18" charset="0"/>
              </a:rPr>
              <a:t>This project of analyzing class of tweets comes under the domain of "Pattern Classification" and "Data Mining". Both of these terms are very closely related and intertwined, and they can be formally defined as the process of discovering "useful" patterns in large set of data.</a:t>
            </a:r>
            <a:endParaRPr lang="en-US" sz="2400" dirty="0">
              <a:latin typeface="Times New Roman" pitchFamily="18" charset="0"/>
              <a:ea typeface="+mn-lt"/>
              <a:cs typeface="Times New Roman" pitchFamily="18" charset="0"/>
            </a:endParaRPr>
          </a:p>
          <a:p>
            <a:pPr algn="just">
              <a:lnSpc>
                <a:spcPct val="125000"/>
              </a:lnSpc>
              <a:spcBef>
                <a:spcPts val="1000"/>
              </a:spcBef>
              <a:buFont typeface="Wingdings" panose="05000000000000000000" pitchFamily="2" charset="2"/>
              <a:buChar char="§"/>
            </a:pPr>
            <a:r>
              <a:rPr lang="en-US" sz="2400" dirty="0">
                <a:latin typeface="Times New Roman" pitchFamily="18" charset="0"/>
                <a:cs typeface="Times New Roman" pitchFamily="18" charset="0"/>
              </a:rPr>
              <a:t>The project would heavily rely on techniques of "Natural Language Processing" in extracting significant patterns and features from the large data set of tweets and on "Machine Learning" techniques for accurately classifying individual unlabeled tweets according to whichever pattern model best describes them.</a:t>
            </a:r>
            <a:endParaRPr lang="en-US" sz="2400" dirty="0">
              <a:latin typeface="Times New Roman" pitchFamily="18" charset="0"/>
              <a:ea typeface="+mn-lt"/>
              <a:cs typeface="Times New Roman" pitchFamily="18" charset="0"/>
            </a:endParaRPr>
          </a:p>
          <a:p>
            <a:pPr algn="just">
              <a:lnSpc>
                <a:spcPct val="125000"/>
              </a:lnSpc>
            </a:pPr>
            <a:endParaRPr lang="en-US" sz="2200" dirty="0"/>
          </a:p>
        </p:txBody>
      </p:sp>
    </p:spTree>
    <p:extLst>
      <p:ext uri="{BB962C8B-B14F-4D97-AF65-F5344CB8AC3E}">
        <p14:creationId xmlns:p14="http://schemas.microsoft.com/office/powerpoint/2010/main" xmlns="" val="414437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3512B8-1D05-CC07-69F3-84E27683AF58}"/>
              </a:ext>
            </a:extLst>
          </p:cNvPr>
          <p:cNvSpPr>
            <a:spLocks noGrp="1"/>
          </p:cNvSpPr>
          <p:nvPr>
            <p:ph type="title"/>
          </p:nvPr>
        </p:nvSpPr>
        <p:spPr>
          <a:xfrm>
            <a:off x="279919" y="387450"/>
            <a:ext cx="8602824" cy="1143000"/>
          </a:xfrm>
        </p:spPr>
        <p:txBody>
          <a:bodyPr lIns="91440" tIns="45720" rIns="91440" bIns="91440" anchor="b" anchorCtr="0">
            <a:noAutofit/>
          </a:bodyPr>
          <a:lstStyle/>
          <a:p>
            <a:pPr algn="ctr"/>
            <a:r>
              <a:rPr lang="en-US" sz="4400" b="1" dirty="0">
                <a:solidFill>
                  <a:schemeClr val="tx1"/>
                </a:solidFill>
                <a:latin typeface="Times New Roman"/>
                <a:cs typeface="Times New Roman"/>
              </a:rPr>
              <a:t>Advantages of Proposed System</a:t>
            </a:r>
          </a:p>
        </p:txBody>
      </p:sp>
      <p:sp>
        <p:nvSpPr>
          <p:cNvPr id="3" name="Content Placeholder 2">
            <a:extLst>
              <a:ext uri="{FF2B5EF4-FFF2-40B4-BE49-F238E27FC236}">
                <a16:creationId xmlns:a16="http://schemas.microsoft.com/office/drawing/2014/main" xmlns="" id="{9604D854-8364-045D-92E6-646293E0AB29}"/>
              </a:ext>
            </a:extLst>
          </p:cNvPr>
          <p:cNvSpPr>
            <a:spLocks noGrp="1"/>
          </p:cNvSpPr>
          <p:nvPr>
            <p:ph sz="quarter" idx="1"/>
          </p:nvPr>
        </p:nvSpPr>
        <p:spPr>
          <a:xfrm>
            <a:off x="659801" y="1987547"/>
            <a:ext cx="7772400" cy="3238218"/>
          </a:xfrm>
        </p:spPr>
        <p:txBody>
          <a:bodyPr vert="horz" lIns="91440" tIns="45720" rIns="91440" bIns="45720" anchor="t">
            <a:normAutofit/>
          </a:bodyPr>
          <a:lstStyle/>
          <a:p>
            <a:pPr algn="just">
              <a:lnSpc>
                <a:spcPct val="114999"/>
              </a:lnSpc>
              <a:spcBef>
                <a:spcPts val="500"/>
              </a:spcBef>
              <a:buFont typeface="Wingdings" pitchFamily="2" charset="2"/>
              <a:buChar char="§"/>
            </a:pPr>
            <a:r>
              <a:rPr lang="en-US" sz="2400" dirty="0">
                <a:latin typeface="Times New Roman"/>
                <a:ea typeface="+mn-lt"/>
                <a:cs typeface="+mn-lt"/>
              </a:rPr>
              <a:t>We use statistical analysis with sampling data in the analysis.</a:t>
            </a:r>
            <a:endParaRPr lang="en-US" sz="2400" dirty="0">
              <a:latin typeface="Times New Roman"/>
              <a:cs typeface="Times New Roman"/>
            </a:endParaRPr>
          </a:p>
          <a:p>
            <a:pPr algn="just">
              <a:lnSpc>
                <a:spcPct val="114999"/>
              </a:lnSpc>
              <a:spcBef>
                <a:spcPts val="500"/>
              </a:spcBef>
              <a:buFont typeface="Wingdings" pitchFamily="2" charset="2"/>
              <a:buChar char="§"/>
            </a:pPr>
            <a:r>
              <a:rPr lang="en-US" sz="2400" dirty="0">
                <a:latin typeface="Times New Roman"/>
                <a:ea typeface="+mn-lt"/>
                <a:cs typeface="+mn-lt"/>
              </a:rPr>
              <a:t>The data visualization which is not done in the </a:t>
            </a:r>
            <a:r>
              <a:rPr lang="en-US" sz="2400" dirty="0" err="1">
                <a:latin typeface="Times New Roman"/>
                <a:ea typeface="+mn-lt"/>
                <a:cs typeface="+mn-lt"/>
              </a:rPr>
              <a:t>bigdata</a:t>
            </a:r>
            <a:r>
              <a:rPr lang="en-US" sz="2400" dirty="0">
                <a:latin typeface="Times New Roman"/>
                <a:ea typeface="+mn-lt"/>
                <a:cs typeface="+mn-lt"/>
              </a:rPr>
              <a:t> analysis.</a:t>
            </a:r>
          </a:p>
          <a:p>
            <a:pPr algn="just">
              <a:lnSpc>
                <a:spcPct val="114999"/>
              </a:lnSpc>
              <a:spcBef>
                <a:spcPts val="500"/>
              </a:spcBef>
              <a:buFont typeface="Wingdings" pitchFamily="2" charset="2"/>
              <a:buChar char="§"/>
            </a:pPr>
            <a:r>
              <a:rPr lang="en-US" sz="2400" dirty="0">
                <a:latin typeface="Times New Roman"/>
                <a:ea typeface="+mn-lt"/>
                <a:cs typeface="+mn-lt"/>
              </a:rPr>
              <a:t>Handles continuous and discrete data.</a:t>
            </a:r>
          </a:p>
          <a:p>
            <a:pPr algn="just">
              <a:lnSpc>
                <a:spcPct val="114999"/>
              </a:lnSpc>
              <a:spcBef>
                <a:spcPts val="500"/>
              </a:spcBef>
              <a:buFont typeface="Wingdings" pitchFamily="2" charset="2"/>
              <a:buChar char="§"/>
            </a:pPr>
            <a:r>
              <a:rPr lang="en-US" sz="2400" dirty="0">
                <a:latin typeface="Times New Roman"/>
                <a:ea typeface="+mn-lt"/>
                <a:cs typeface="+mn-lt"/>
              </a:rPr>
              <a:t>Not sensitive to irrelevant features.</a:t>
            </a:r>
          </a:p>
        </p:txBody>
      </p:sp>
    </p:spTree>
    <p:extLst>
      <p:ext uri="{BB962C8B-B14F-4D97-AF65-F5344CB8AC3E}">
        <p14:creationId xmlns:p14="http://schemas.microsoft.com/office/powerpoint/2010/main" xmlns="" val="115367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477521"/>
            <a:ext cx="8056880" cy="1446550"/>
          </a:xfrm>
          <a:prstGeom prst="rect">
            <a:avLst/>
          </a:prstGeom>
          <a:noFill/>
        </p:spPr>
        <p:txBody>
          <a:bodyPr wrap="square" rtlCol="0">
            <a:spAutoFit/>
          </a:bodyPr>
          <a:lstStyle/>
          <a:p>
            <a:pPr algn="ctr"/>
            <a:r>
              <a:rPr lang="en-US" sz="4400" b="1" dirty="0">
                <a:latin typeface="Times New Roman"/>
                <a:cs typeface="Times New Roman"/>
              </a:rPr>
              <a:t>Software Requirement Specifications</a:t>
            </a:r>
          </a:p>
        </p:txBody>
      </p:sp>
      <p:sp>
        <p:nvSpPr>
          <p:cNvPr id="3" name="TextBox 2"/>
          <p:cNvSpPr txBox="1"/>
          <p:nvPr/>
        </p:nvSpPr>
        <p:spPr>
          <a:xfrm>
            <a:off x="574040" y="2219425"/>
            <a:ext cx="7995920" cy="3577903"/>
          </a:xfrm>
          <a:prstGeom prst="rect">
            <a:avLst/>
          </a:prstGeom>
          <a:noFill/>
        </p:spPr>
        <p:txBody>
          <a:bodyPr wrap="square" rtlCol="0">
            <a:spAutoFit/>
          </a:bodyPr>
          <a:lstStyle/>
          <a:p>
            <a:pPr algn="just"/>
            <a:r>
              <a:rPr lang="en-GB" sz="2400" b="1" dirty="0">
                <a:latin typeface="Times New Roman" pitchFamily="18" charset="0"/>
                <a:cs typeface="Times New Roman" pitchFamily="18" charset="0"/>
              </a:rPr>
              <a:t>1.Functional Requirements </a:t>
            </a:r>
          </a:p>
          <a:p>
            <a:pPr algn="just"/>
            <a:endParaRPr lang="en-GB" sz="1050" b="1" dirty="0">
              <a:latin typeface="Times New Roman" pitchFamily="18" charset="0"/>
              <a:cs typeface="Times New Roman" pitchFamily="18" charset="0"/>
            </a:endParaRPr>
          </a:p>
          <a:p>
            <a:pPr algn="just"/>
            <a:r>
              <a:rPr lang="en-GB" sz="2400" dirty="0">
                <a:latin typeface="Times New Roman" pitchFamily="18" charset="0"/>
                <a:cs typeface="Times New Roman" pitchFamily="18" charset="0"/>
              </a:rPr>
              <a:t>These are functions or the features that must be included in any system to satisfy the business need and be acceptable to the users. Based on this, the functional requirements that the system must require are as follows:</a:t>
            </a:r>
          </a:p>
          <a:p>
            <a:pPr algn="just">
              <a:buClr>
                <a:schemeClr val="accent1"/>
              </a:buClr>
              <a:buFont typeface="Wingdings" pitchFamily="2" charset="2"/>
              <a:buChar char="Ø"/>
            </a:pPr>
            <a:r>
              <a:rPr lang="en-GB" sz="2400" dirty="0">
                <a:latin typeface="Times New Roman" pitchFamily="18" charset="0"/>
                <a:cs typeface="Times New Roman" pitchFamily="18" charset="0"/>
              </a:rPr>
              <a:t>System should be able to process new tweets stored in database after retrieval.</a:t>
            </a:r>
          </a:p>
          <a:p>
            <a:pPr algn="just">
              <a:buClr>
                <a:schemeClr val="accent1"/>
              </a:buClr>
              <a:buFont typeface="Wingdings" pitchFamily="2" charset="2"/>
              <a:buChar char="Ø"/>
            </a:pPr>
            <a:r>
              <a:rPr lang="en-GB" sz="2400" dirty="0">
                <a:latin typeface="Times New Roman" pitchFamily="18" charset="0"/>
                <a:cs typeface="Times New Roman" pitchFamily="18" charset="0"/>
              </a:rPr>
              <a:t>System should be able to analyze data and classify each tweet polarity</a:t>
            </a:r>
            <a:endParaRPr lang="en-US" sz="24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080" y="406400"/>
            <a:ext cx="8117840" cy="4525470"/>
          </a:xfrm>
          <a:prstGeom prst="rect">
            <a:avLst/>
          </a:prstGeom>
          <a:noFill/>
        </p:spPr>
        <p:txBody>
          <a:bodyPr wrap="square" rtlCol="0">
            <a:spAutoFit/>
          </a:bodyPr>
          <a:lstStyle/>
          <a:p>
            <a:pPr algn="just">
              <a:lnSpc>
                <a:spcPct val="114999"/>
              </a:lnSpc>
              <a:buFont typeface="Wingdings"/>
              <a:buChar char="Ø"/>
            </a:pPr>
            <a:endParaRPr lang="en-US" sz="2400" b="1" dirty="0">
              <a:latin typeface="Times New Roman" pitchFamily="18" charset="0"/>
              <a:cs typeface="Times New Roman" pitchFamily="18" charset="0"/>
            </a:endParaRPr>
          </a:p>
          <a:p>
            <a:pPr algn="just">
              <a:lnSpc>
                <a:spcPct val="114999"/>
              </a:lnSpc>
            </a:pPr>
            <a:r>
              <a:rPr lang="en-GB" sz="2400" b="1" dirty="0">
                <a:latin typeface="Times New Roman" pitchFamily="18" charset="0"/>
                <a:cs typeface="Times New Roman" pitchFamily="18" charset="0"/>
              </a:rPr>
              <a:t>2.Non-Functional Requirements</a:t>
            </a:r>
          </a:p>
          <a:p>
            <a:pPr algn="just">
              <a:lnSpc>
                <a:spcPct val="114999"/>
              </a:lnSpc>
            </a:pPr>
            <a:endParaRPr lang="en-US" sz="1050" b="1" dirty="0">
              <a:latin typeface="Times New Roman" pitchFamily="18" charset="0"/>
              <a:cs typeface="Times New Roman" pitchFamily="18" charset="0"/>
            </a:endParaRPr>
          </a:p>
          <a:p>
            <a:pPr lvl="1" algn="just">
              <a:lnSpc>
                <a:spcPct val="114999"/>
              </a:lnSpc>
              <a:buClr>
                <a:schemeClr val="accent1"/>
              </a:buClr>
              <a:buFont typeface="Wingdings" pitchFamily="2" charset="2"/>
              <a:buChar char="Ø"/>
            </a:pPr>
            <a:r>
              <a:rPr lang="en-US" sz="2400" dirty="0">
                <a:latin typeface="Times New Roman" pitchFamily="18" charset="0"/>
                <a:cs typeface="Times New Roman" pitchFamily="18" charset="0"/>
              </a:rPr>
              <a:t>Software Requirements:</a:t>
            </a:r>
          </a:p>
          <a:p>
            <a:pPr lvl="2" algn="just">
              <a:lnSpc>
                <a:spcPct val="114999"/>
              </a:lnSpc>
            </a:pPr>
            <a:r>
              <a:rPr lang="en-US" sz="2400" dirty="0">
                <a:latin typeface="Times New Roman" pitchFamily="18" charset="0"/>
                <a:cs typeface="Times New Roman" pitchFamily="18" charset="0"/>
              </a:rPr>
              <a:t>Operating System : Windows 7 and Higher Versions</a:t>
            </a:r>
          </a:p>
          <a:p>
            <a:pPr lvl="2" algn="just">
              <a:lnSpc>
                <a:spcPct val="114999"/>
              </a:lnSpc>
            </a:pPr>
            <a:r>
              <a:rPr lang="en-US" sz="2400" dirty="0">
                <a:latin typeface="Times New Roman" pitchFamily="18" charset="0"/>
                <a:cs typeface="Times New Roman" pitchFamily="18" charset="0"/>
              </a:rPr>
              <a:t>Language : Python</a:t>
            </a:r>
          </a:p>
          <a:p>
            <a:pPr lvl="2" algn="just">
              <a:lnSpc>
                <a:spcPct val="114999"/>
              </a:lnSpc>
            </a:pPr>
            <a:r>
              <a:rPr lang="en-US" sz="2400" dirty="0">
                <a:latin typeface="Times New Roman" pitchFamily="18" charset="0"/>
                <a:cs typeface="Times New Roman" pitchFamily="18" charset="0"/>
              </a:rPr>
              <a:t>Platform : Anaconda using Spyder</a:t>
            </a:r>
          </a:p>
          <a:p>
            <a:pPr lvl="1" algn="just">
              <a:lnSpc>
                <a:spcPct val="114999"/>
              </a:lnSpc>
              <a:buClr>
                <a:schemeClr val="accent1"/>
              </a:buClr>
              <a:buFont typeface="Wingdings" pitchFamily="2" charset="2"/>
              <a:buChar char="Ø"/>
            </a:pPr>
            <a:r>
              <a:rPr lang="en-US" sz="2400" dirty="0">
                <a:latin typeface="Times New Roman" pitchFamily="18" charset="0"/>
                <a:cs typeface="Times New Roman" pitchFamily="18" charset="0"/>
              </a:rPr>
              <a:t>Hardware Requirements:</a:t>
            </a:r>
          </a:p>
          <a:p>
            <a:pPr lvl="2" algn="just">
              <a:lnSpc>
                <a:spcPct val="114999"/>
              </a:lnSpc>
            </a:pPr>
            <a:r>
              <a:rPr lang="en-US" sz="2400" dirty="0">
                <a:latin typeface="Times New Roman" pitchFamily="18" charset="0"/>
                <a:cs typeface="Times New Roman" pitchFamily="18" charset="0"/>
              </a:rPr>
              <a:t>System : Intel core i3 and above</a:t>
            </a:r>
          </a:p>
          <a:p>
            <a:pPr lvl="2" algn="just">
              <a:lnSpc>
                <a:spcPct val="114999"/>
              </a:lnSpc>
            </a:pPr>
            <a:r>
              <a:rPr lang="en-US" sz="2400" dirty="0">
                <a:latin typeface="Times New Roman" pitchFamily="18" charset="0"/>
                <a:cs typeface="Times New Roman" pitchFamily="18" charset="0"/>
              </a:rPr>
              <a:t>Hard Disk : 128 GB.</a:t>
            </a:r>
          </a:p>
          <a:p>
            <a:pPr lvl="2" algn="just">
              <a:lnSpc>
                <a:spcPct val="114999"/>
              </a:lnSpc>
            </a:pPr>
            <a:r>
              <a:rPr lang="en-US" sz="2400" dirty="0">
                <a:latin typeface="Times New Roman" pitchFamily="18" charset="0"/>
                <a:cs typeface="Times New Roman" pitchFamily="18" charset="0"/>
              </a:rPr>
              <a:t>RAM : 4GB.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18465E-4382-A30A-7DB7-BBC467F600B9}"/>
              </a:ext>
            </a:extLst>
          </p:cNvPr>
          <p:cNvSpPr>
            <a:spLocks noGrp="1"/>
          </p:cNvSpPr>
          <p:nvPr>
            <p:ph type="title"/>
          </p:nvPr>
        </p:nvSpPr>
        <p:spPr>
          <a:xfrm>
            <a:off x="688622" y="387527"/>
            <a:ext cx="7772400" cy="785519"/>
          </a:xfrm>
        </p:spPr>
        <p:txBody>
          <a:bodyPr lIns="91440" tIns="45720" rIns="91440" bIns="91440" anchor="b" anchorCtr="0">
            <a:noAutofit/>
          </a:bodyPr>
          <a:lstStyle/>
          <a:p>
            <a:pPr algn="ctr"/>
            <a:r>
              <a:rPr lang="en-US" sz="4400" b="1" dirty="0">
                <a:solidFill>
                  <a:schemeClr val="tx1"/>
                </a:solidFill>
                <a:latin typeface="Times New Roman"/>
                <a:cs typeface="Times New Roman"/>
              </a:rPr>
              <a:t>Modules Description</a:t>
            </a:r>
            <a:endParaRPr lang="en-US" sz="4400" b="1" dirty="0">
              <a:solidFill>
                <a:schemeClr val="tx1"/>
              </a:solidFill>
            </a:endParaRPr>
          </a:p>
        </p:txBody>
      </p:sp>
      <p:sp>
        <p:nvSpPr>
          <p:cNvPr id="3" name="Content Placeholder 2">
            <a:extLst>
              <a:ext uri="{FF2B5EF4-FFF2-40B4-BE49-F238E27FC236}">
                <a16:creationId xmlns:a16="http://schemas.microsoft.com/office/drawing/2014/main" xmlns="" id="{0F313DA3-5334-59BC-3991-47976ABF496C}"/>
              </a:ext>
            </a:extLst>
          </p:cNvPr>
          <p:cNvSpPr>
            <a:spLocks noGrp="1"/>
          </p:cNvSpPr>
          <p:nvPr>
            <p:ph sz="quarter" idx="1"/>
          </p:nvPr>
        </p:nvSpPr>
        <p:spPr>
          <a:xfrm>
            <a:off x="688622" y="1353726"/>
            <a:ext cx="7772400" cy="5174074"/>
          </a:xfrm>
        </p:spPr>
        <p:txBody>
          <a:bodyPr vert="horz" lIns="91440" tIns="45720" rIns="91440" bIns="45720" anchor="t">
            <a:normAutofit/>
          </a:bodyPr>
          <a:lstStyle/>
          <a:p>
            <a:pPr marL="0" indent="0" algn="just">
              <a:lnSpc>
                <a:spcPct val="114999"/>
              </a:lnSpc>
              <a:spcBef>
                <a:spcPts val="500"/>
              </a:spcBef>
              <a:buNone/>
            </a:pPr>
            <a:r>
              <a:rPr lang="en-US" sz="2000" dirty="0">
                <a:latin typeface="Times New Roman"/>
                <a:ea typeface="+mn-lt"/>
                <a:cs typeface="+mn-lt"/>
              </a:rPr>
              <a:t>The entire work of this project is divided into 4 modules. They are :</a:t>
            </a:r>
            <a:endParaRPr lang="en-US" sz="2000" dirty="0">
              <a:latin typeface="Times New Roman"/>
              <a:cs typeface="Times New Roman"/>
            </a:endParaRPr>
          </a:p>
          <a:p>
            <a:pPr marL="514350" indent="-514350" algn="just">
              <a:lnSpc>
                <a:spcPct val="114999"/>
              </a:lnSpc>
              <a:spcBef>
                <a:spcPts val="500"/>
              </a:spcBef>
              <a:buFont typeface="+mj-lt"/>
              <a:buAutoNum type="arabicParenR"/>
            </a:pPr>
            <a:r>
              <a:rPr lang="en-US" sz="2200" b="1" dirty="0">
                <a:latin typeface="Times New Roman"/>
                <a:ea typeface="+mn-lt"/>
                <a:cs typeface="+mn-lt"/>
              </a:rPr>
              <a:t>Data Pre-processing: </a:t>
            </a:r>
            <a:r>
              <a:rPr lang="en-US" sz="2000" dirty="0">
                <a:latin typeface="Times New Roman"/>
                <a:ea typeface="+mn-lt"/>
                <a:cs typeface="+mn-lt"/>
              </a:rPr>
              <a:t>The pre-processing functions performed to process all input documents and texts are tokenization, normalization, Part-of-Speech (</a:t>
            </a:r>
            <a:r>
              <a:rPr lang="en-US" sz="2000" dirty="0" err="1">
                <a:latin typeface="Times New Roman"/>
                <a:ea typeface="+mn-lt"/>
                <a:cs typeface="+mn-lt"/>
              </a:rPr>
              <a:t>PoS</a:t>
            </a:r>
            <a:r>
              <a:rPr lang="en-US" sz="2000" dirty="0">
                <a:latin typeface="Times New Roman"/>
                <a:ea typeface="+mn-lt"/>
                <a:cs typeface="+mn-lt"/>
              </a:rPr>
              <a:t>) tagging.</a:t>
            </a:r>
          </a:p>
          <a:p>
            <a:pPr marL="514350" indent="-514350" algn="just">
              <a:lnSpc>
                <a:spcPct val="114999"/>
              </a:lnSpc>
              <a:spcBef>
                <a:spcPts val="500"/>
              </a:spcBef>
              <a:buFont typeface="+mj-lt"/>
              <a:buAutoNum type="arabicParenR"/>
            </a:pPr>
            <a:r>
              <a:rPr lang="en-US" sz="2200" b="1" dirty="0">
                <a:latin typeface="Times New Roman"/>
                <a:ea typeface="+mn-lt"/>
                <a:cs typeface="+mn-lt"/>
              </a:rPr>
              <a:t>Feature: </a:t>
            </a:r>
            <a:r>
              <a:rPr lang="en-US" sz="2000" dirty="0">
                <a:latin typeface="Times New Roman"/>
                <a:ea typeface="+mn-lt"/>
                <a:cs typeface="+mn-lt"/>
              </a:rPr>
              <a:t>The feature extraction and selection methods are performed from </a:t>
            </a:r>
            <a:r>
              <a:rPr lang="en-US" sz="2000" dirty="0" err="1">
                <a:latin typeface="Times New Roman"/>
                <a:ea typeface="+mn-lt"/>
                <a:cs typeface="+mn-lt"/>
              </a:rPr>
              <a:t>sci</a:t>
            </a:r>
            <a:r>
              <a:rPr lang="en-US" sz="2000" dirty="0">
                <a:latin typeface="Times New Roman"/>
                <a:ea typeface="+mn-lt"/>
                <a:cs typeface="+mn-lt"/>
              </a:rPr>
              <a:t>-kit learn python libraries. For feature extraction, we have used POS tagging.</a:t>
            </a:r>
          </a:p>
          <a:p>
            <a:pPr marL="514350" indent="-514350" algn="just">
              <a:lnSpc>
                <a:spcPct val="114999"/>
              </a:lnSpc>
              <a:spcBef>
                <a:spcPts val="500"/>
              </a:spcBef>
              <a:buFont typeface="+mj-lt"/>
              <a:buAutoNum type="arabicParenR"/>
            </a:pPr>
            <a:r>
              <a:rPr lang="en-US" sz="2200" b="1" dirty="0">
                <a:latin typeface="Times New Roman"/>
                <a:cs typeface="Times New Roman"/>
              </a:rPr>
              <a:t>Classification: </a:t>
            </a:r>
            <a:r>
              <a:rPr lang="en-US" sz="2000" dirty="0">
                <a:latin typeface="Times New Roman"/>
                <a:ea typeface="+mn-lt"/>
                <a:cs typeface="+mn-lt"/>
              </a:rPr>
              <a:t>The extracted features are fed into different classifiers, for predicting the sentiments of the tweets.</a:t>
            </a:r>
          </a:p>
          <a:p>
            <a:pPr marL="514350" indent="-514350" algn="just">
              <a:lnSpc>
                <a:spcPct val="114999"/>
              </a:lnSpc>
              <a:spcBef>
                <a:spcPts val="500"/>
              </a:spcBef>
              <a:buFont typeface="+mj-lt"/>
              <a:buAutoNum type="arabicParenR"/>
            </a:pPr>
            <a:r>
              <a:rPr lang="en-US" sz="2200" b="1" dirty="0">
                <a:latin typeface="Times New Roman"/>
                <a:cs typeface="Times New Roman"/>
              </a:rPr>
              <a:t>Prediction: </a:t>
            </a:r>
            <a:r>
              <a:rPr lang="en-US" sz="2000" dirty="0">
                <a:latin typeface="Times New Roman"/>
                <a:ea typeface="+mn-lt"/>
                <a:cs typeface="+mn-lt"/>
              </a:rPr>
              <a:t>Prediction is performed by taking the keyword as the input and now that we will find the word counts, we just have to convert them to probabilities and multiply them out to get the predicted classification.</a:t>
            </a:r>
          </a:p>
        </p:txBody>
      </p:sp>
    </p:spTree>
    <p:extLst>
      <p:ext uri="{BB962C8B-B14F-4D97-AF65-F5344CB8AC3E}">
        <p14:creationId xmlns:p14="http://schemas.microsoft.com/office/powerpoint/2010/main" xmlns="" val="336059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2622FCD-E6CB-4169-8EDA-E48CA680CF93}"/>
              </a:ext>
            </a:extLst>
          </p:cNvPr>
          <p:cNvSpPr txBox="1"/>
          <p:nvPr/>
        </p:nvSpPr>
        <p:spPr>
          <a:xfrm>
            <a:off x="1145886" y="425918"/>
            <a:ext cx="6833937"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System Architecture</a:t>
            </a:r>
            <a:endParaRPr lang="en-IN" sz="4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A2559D0-67F5-41C6-AF6E-8097F6A22D0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4050" y="1575885"/>
            <a:ext cx="7915900" cy="43797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2844" y="4071942"/>
            <a:ext cx="4500594" cy="1600200"/>
          </a:xfrm>
        </p:spPr>
        <p:txBody>
          <a:bodyPr>
            <a:normAutofit fontScale="92500"/>
          </a:bodyPr>
          <a:lstStyle/>
          <a:p>
            <a:pPr algn="l"/>
            <a:r>
              <a:rPr lang="en-GB" dirty="0">
                <a:solidFill>
                  <a:schemeClr val="tx1"/>
                </a:solidFill>
                <a:latin typeface="Times New Roman" pitchFamily="18" charset="0"/>
                <a:cs typeface="Times New Roman" pitchFamily="18" charset="0"/>
              </a:rPr>
              <a:t>Under the Esteemed Guidance of:</a:t>
            </a:r>
          </a:p>
          <a:p>
            <a:pPr algn="l"/>
            <a:r>
              <a:rPr lang="en-GB" dirty="0">
                <a:solidFill>
                  <a:schemeClr val="tx1"/>
                </a:solidFill>
                <a:latin typeface="Times New Roman" pitchFamily="18" charset="0"/>
                <a:cs typeface="Times New Roman" pitchFamily="18" charset="0"/>
              </a:rPr>
              <a:t>Dr.Ch.Anusha </a:t>
            </a:r>
            <a:r>
              <a:rPr lang="en-GB" sz="1900" dirty="0">
                <a:solidFill>
                  <a:schemeClr val="tx1"/>
                </a:solidFill>
                <a:latin typeface="Times New Roman" pitchFamily="18" charset="0"/>
                <a:cs typeface="Times New Roman" pitchFamily="18" charset="0"/>
              </a:rPr>
              <a:t>M.Tech Ph.D</a:t>
            </a:r>
          </a:p>
          <a:p>
            <a:pPr algn="l"/>
            <a:r>
              <a:rPr lang="en-GB" dirty="0">
                <a:solidFill>
                  <a:schemeClr val="tx1"/>
                </a:solidFill>
                <a:latin typeface="Times New Roman" pitchFamily="18" charset="0"/>
                <a:cs typeface="Times New Roman" pitchFamily="18" charset="0"/>
              </a:rPr>
              <a:t>Associate Professor</a:t>
            </a:r>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p:nvPr>
        </p:nvSpPr>
        <p:spPr>
          <a:xfrm>
            <a:off x="142844" y="1505930"/>
            <a:ext cx="9001156" cy="1470025"/>
          </a:xfrm>
        </p:spPr>
        <p:txBody>
          <a:bodyPr/>
          <a:lstStyle/>
          <a:p>
            <a:r>
              <a:rPr lang="en-GB" dirty="0">
                <a:latin typeface="Times New Roman" pitchFamily="18" charset="0"/>
                <a:cs typeface="Times New Roman" pitchFamily="18" charset="0"/>
              </a:rPr>
              <a:t>SENTIMENTAL ANALYSIS ON TWITTER</a:t>
            </a:r>
            <a:endParaRPr lang="en-US" dirty="0">
              <a:latin typeface="Times New Roman" pitchFamily="18" charset="0"/>
              <a:cs typeface="Times New Roman" pitchFamily="18" charset="0"/>
            </a:endParaRPr>
          </a:p>
        </p:txBody>
      </p:sp>
      <p:sp>
        <p:nvSpPr>
          <p:cNvPr id="4" name="TextBox 3"/>
          <p:cNvSpPr txBox="1"/>
          <p:nvPr/>
        </p:nvSpPr>
        <p:spPr>
          <a:xfrm>
            <a:off x="5000628" y="3500438"/>
            <a:ext cx="3714776" cy="646331"/>
          </a:xfrm>
          <a:prstGeom prst="rect">
            <a:avLst/>
          </a:prstGeom>
          <a:noFill/>
        </p:spPr>
        <p:txBody>
          <a:bodyPr wrap="square" rtlCol="0">
            <a:spAutoFit/>
          </a:bodyPr>
          <a:lstStyle/>
          <a:p>
            <a:r>
              <a:rPr lang="en-GB">
                <a:latin typeface="Times New Roman" pitchFamily="18" charset="0"/>
                <a:cs typeface="Times New Roman" pitchFamily="18" charset="0"/>
              </a:rPr>
              <a:t>Presented by</a:t>
            </a:r>
          </a:p>
          <a:p>
            <a:r>
              <a:rPr lang="en-GB">
                <a:latin typeface="Times New Roman" pitchFamily="18" charset="0"/>
                <a:cs typeface="Times New Roman" pitchFamily="18" charset="0"/>
              </a:rPr>
              <a:t>	</a:t>
            </a:r>
            <a:endParaRPr lang="en-US">
              <a:latin typeface="Times New Roman" pitchFamily="18" charset="0"/>
              <a:cs typeface="Times New Roman" pitchFamily="18" charset="0"/>
            </a:endParaRPr>
          </a:p>
        </p:txBody>
      </p:sp>
      <p:sp>
        <p:nvSpPr>
          <p:cNvPr id="5" name="TextBox 4"/>
          <p:cNvSpPr txBox="1"/>
          <p:nvPr/>
        </p:nvSpPr>
        <p:spPr>
          <a:xfrm>
            <a:off x="5572132" y="4000504"/>
            <a:ext cx="3429024" cy="1569660"/>
          </a:xfrm>
          <a:prstGeom prst="rect">
            <a:avLst/>
          </a:prstGeom>
          <a:noFill/>
        </p:spPr>
        <p:txBody>
          <a:bodyPr wrap="square" rtlCol="0">
            <a:spAutoFit/>
          </a:bodyPr>
          <a:lstStyle/>
          <a:p>
            <a:pPr>
              <a:buFont typeface="Arial" pitchFamily="34" charset="0"/>
              <a:buChar char="•"/>
            </a:pPr>
            <a:r>
              <a:rPr lang="en-GB" dirty="0">
                <a:latin typeface="Times New Roman" pitchFamily="18" charset="0"/>
                <a:cs typeface="Times New Roman" pitchFamily="18" charset="0"/>
              </a:rPr>
              <a:t> K.Sree Swetha(198X1A1256)</a:t>
            </a:r>
          </a:p>
          <a:p>
            <a:endParaRPr lang="en-GB" sz="800" dirty="0">
              <a:latin typeface="Times New Roman" pitchFamily="18" charset="0"/>
              <a:cs typeface="Times New Roman" pitchFamily="18" charset="0"/>
            </a:endParaRPr>
          </a:p>
          <a:p>
            <a:pPr>
              <a:buFont typeface="Arial" pitchFamily="34" charset="0"/>
              <a:buChar char="•"/>
            </a:pPr>
            <a:r>
              <a:rPr lang="en-GB" dirty="0">
                <a:latin typeface="Times New Roman" pitchFamily="18" charset="0"/>
                <a:cs typeface="Times New Roman" pitchFamily="18" charset="0"/>
              </a:rPr>
              <a:t> D.Anusha(198X1A1219)</a:t>
            </a:r>
          </a:p>
          <a:p>
            <a:pPr>
              <a:buFont typeface="Arial" pitchFamily="34" charset="0"/>
              <a:buChar char="•"/>
            </a:pPr>
            <a:endParaRPr lang="en-GB" sz="800" dirty="0">
              <a:latin typeface="Times New Roman" pitchFamily="18" charset="0"/>
              <a:cs typeface="Times New Roman" pitchFamily="18" charset="0"/>
            </a:endParaRPr>
          </a:p>
          <a:p>
            <a:pPr>
              <a:buFont typeface="Arial" pitchFamily="34" charset="0"/>
              <a:buChar char="•"/>
            </a:pPr>
            <a:r>
              <a:rPr lang="en-GB" dirty="0">
                <a:latin typeface="Times New Roman" pitchFamily="18" charset="0"/>
                <a:cs typeface="Times New Roman" pitchFamily="18" charset="0"/>
              </a:rPr>
              <a:t> CH.Satish(198X1A1212)</a:t>
            </a:r>
          </a:p>
          <a:p>
            <a:pPr>
              <a:buFont typeface="Arial" pitchFamily="34" charset="0"/>
              <a:buChar char="•"/>
            </a:pPr>
            <a:endParaRPr lang="en-GB" sz="800" dirty="0">
              <a:latin typeface="Times New Roman" pitchFamily="18" charset="0"/>
              <a:cs typeface="Times New Roman" pitchFamily="18" charset="0"/>
            </a:endParaRPr>
          </a:p>
          <a:p>
            <a:pPr>
              <a:buFont typeface="Arial" pitchFamily="34" charset="0"/>
              <a:buChar char="•"/>
            </a:pPr>
            <a:r>
              <a:rPr lang="en-GB" dirty="0">
                <a:latin typeface="Times New Roman" pitchFamily="18" charset="0"/>
                <a:cs typeface="Times New Roman" pitchFamily="18" charset="0"/>
              </a:rPr>
              <a:t> K.Venkat(198X1A1227)</a:t>
            </a:r>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9768" y="1335024"/>
            <a:ext cx="8238743" cy="5289233"/>
          </a:xfrm>
          <a:prstGeom prst="rect">
            <a:avLst/>
          </a:prstGeom>
          <a:noFill/>
          <a:ln w="9525">
            <a:noFill/>
            <a:miter lim="800000"/>
            <a:headEnd/>
            <a:tailEnd/>
          </a:ln>
          <a:effectLst/>
        </p:spPr>
      </p:pic>
      <p:sp>
        <p:nvSpPr>
          <p:cNvPr id="3" name="TextBox 2"/>
          <p:cNvSpPr txBox="1"/>
          <p:nvPr/>
        </p:nvSpPr>
        <p:spPr>
          <a:xfrm>
            <a:off x="484632" y="448056"/>
            <a:ext cx="3593592" cy="553998"/>
          </a:xfrm>
          <a:prstGeom prst="rect">
            <a:avLst/>
          </a:prstGeom>
          <a:noFill/>
        </p:spPr>
        <p:txBody>
          <a:bodyPr wrap="square" rtlCol="0">
            <a:spAutoFit/>
          </a:bodyPr>
          <a:lstStyle/>
          <a:p>
            <a:r>
              <a:rPr lang="en-GB" sz="3000" b="1" dirty="0">
                <a:latin typeface="Times New Roman" pitchFamily="18" charset="0"/>
                <a:cs typeface="Times New Roman" pitchFamily="18" charset="0"/>
              </a:rPr>
              <a:t>Use case diagram:</a:t>
            </a:r>
            <a:endParaRPr lang="en-US" sz="3000" b="1"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13815" y="1381760"/>
            <a:ext cx="7514241" cy="5128768"/>
          </a:xfrm>
          <a:prstGeom prst="rect">
            <a:avLst/>
          </a:prstGeom>
          <a:noFill/>
          <a:ln w="9525">
            <a:noFill/>
            <a:miter lim="800000"/>
            <a:headEnd/>
            <a:tailEnd/>
          </a:ln>
          <a:effectLst/>
        </p:spPr>
      </p:pic>
      <p:sp>
        <p:nvSpPr>
          <p:cNvPr id="3" name="TextBox 2"/>
          <p:cNvSpPr txBox="1"/>
          <p:nvPr/>
        </p:nvSpPr>
        <p:spPr>
          <a:xfrm>
            <a:off x="411480" y="438912"/>
            <a:ext cx="3694176" cy="553998"/>
          </a:xfrm>
          <a:prstGeom prst="rect">
            <a:avLst/>
          </a:prstGeom>
          <a:noFill/>
        </p:spPr>
        <p:txBody>
          <a:bodyPr wrap="square" rtlCol="0">
            <a:spAutoFit/>
          </a:bodyPr>
          <a:lstStyle/>
          <a:p>
            <a:r>
              <a:rPr lang="en-GB" sz="3000" b="1" dirty="0">
                <a:latin typeface="Times New Roman" pitchFamily="18" charset="0"/>
                <a:cs typeface="Times New Roman" pitchFamily="18" charset="0"/>
              </a:rPr>
              <a:t>Class diagram:</a:t>
            </a:r>
            <a:endParaRPr lang="en-US" sz="3000" b="1"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54000" y="1050924"/>
            <a:ext cx="8625839" cy="5624195"/>
          </a:xfrm>
          <a:prstGeom prst="rect">
            <a:avLst/>
          </a:prstGeom>
          <a:noFill/>
          <a:ln w="9525">
            <a:noFill/>
            <a:miter lim="800000"/>
            <a:headEnd/>
            <a:tailEnd/>
          </a:ln>
          <a:effectLst/>
        </p:spPr>
      </p:pic>
      <p:sp>
        <p:nvSpPr>
          <p:cNvPr id="4" name="TextBox 3"/>
          <p:cNvSpPr txBox="1"/>
          <p:nvPr/>
        </p:nvSpPr>
        <p:spPr>
          <a:xfrm>
            <a:off x="448056" y="457200"/>
            <a:ext cx="3995928" cy="553998"/>
          </a:xfrm>
          <a:prstGeom prst="rect">
            <a:avLst/>
          </a:prstGeom>
          <a:noFill/>
        </p:spPr>
        <p:txBody>
          <a:bodyPr wrap="square" rtlCol="0">
            <a:spAutoFit/>
          </a:bodyPr>
          <a:lstStyle/>
          <a:p>
            <a:r>
              <a:rPr lang="en-GB" sz="3000" b="1" dirty="0">
                <a:latin typeface="Times New Roman" pitchFamily="18" charset="0"/>
                <a:cs typeface="Times New Roman" pitchFamily="18" charset="0"/>
              </a:rPr>
              <a:t>Sequence diagram:</a:t>
            </a:r>
            <a:endParaRPr lang="en-US" sz="3000" b="1"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734056" y="905256"/>
            <a:ext cx="4087368" cy="5788151"/>
          </a:xfrm>
          <a:prstGeom prst="rect">
            <a:avLst/>
          </a:prstGeom>
          <a:noFill/>
          <a:ln w="9525">
            <a:noFill/>
            <a:miter lim="800000"/>
            <a:headEnd/>
            <a:tailEnd/>
          </a:ln>
          <a:effectLst/>
        </p:spPr>
      </p:pic>
      <p:sp>
        <p:nvSpPr>
          <p:cNvPr id="3" name="TextBox 2"/>
          <p:cNvSpPr txBox="1"/>
          <p:nvPr/>
        </p:nvSpPr>
        <p:spPr>
          <a:xfrm>
            <a:off x="402336" y="264214"/>
            <a:ext cx="3483864" cy="553998"/>
          </a:xfrm>
          <a:prstGeom prst="rect">
            <a:avLst/>
          </a:prstGeom>
          <a:noFill/>
        </p:spPr>
        <p:txBody>
          <a:bodyPr wrap="square" rtlCol="0">
            <a:spAutoFit/>
          </a:bodyPr>
          <a:lstStyle/>
          <a:p>
            <a:r>
              <a:rPr lang="en-GB" sz="3000" b="1" dirty="0">
                <a:latin typeface="Times New Roman" pitchFamily="18" charset="0"/>
                <a:cs typeface="Times New Roman" pitchFamily="18" charset="0"/>
              </a:rPr>
              <a:t>Activity diagram:</a:t>
            </a:r>
            <a:endParaRPr lang="en-US" sz="3000" b="1"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38328" y="1408176"/>
            <a:ext cx="8681847" cy="5253990"/>
          </a:xfrm>
          <a:prstGeom prst="rect">
            <a:avLst/>
          </a:prstGeom>
          <a:noFill/>
          <a:ln w="9525">
            <a:noFill/>
            <a:miter lim="800000"/>
            <a:headEnd/>
            <a:tailEnd/>
          </a:ln>
          <a:effectLst/>
        </p:spPr>
      </p:pic>
      <p:sp>
        <p:nvSpPr>
          <p:cNvPr id="3" name="TextBox 2"/>
          <p:cNvSpPr txBox="1"/>
          <p:nvPr/>
        </p:nvSpPr>
        <p:spPr>
          <a:xfrm>
            <a:off x="475488" y="438912"/>
            <a:ext cx="4288536" cy="369332"/>
          </a:xfrm>
          <a:prstGeom prst="rect">
            <a:avLst/>
          </a:prstGeom>
          <a:noFill/>
        </p:spPr>
        <p:txBody>
          <a:bodyPr wrap="square" rtlCol="0">
            <a:spAutoFit/>
          </a:bodyPr>
          <a:lstStyle/>
          <a:p>
            <a:endParaRPr lang="en-US" dirty="0">
              <a:latin typeface="Times New Roman" pitchFamily="18" charset="0"/>
              <a:cs typeface="Times New Roman" pitchFamily="18" charset="0"/>
            </a:endParaRPr>
          </a:p>
        </p:txBody>
      </p:sp>
      <p:sp>
        <p:nvSpPr>
          <p:cNvPr id="4" name="TextBox 3"/>
          <p:cNvSpPr txBox="1"/>
          <p:nvPr/>
        </p:nvSpPr>
        <p:spPr>
          <a:xfrm>
            <a:off x="374904" y="438912"/>
            <a:ext cx="4517136" cy="553998"/>
          </a:xfrm>
          <a:prstGeom prst="rect">
            <a:avLst/>
          </a:prstGeom>
          <a:noFill/>
        </p:spPr>
        <p:txBody>
          <a:bodyPr wrap="square" rtlCol="0">
            <a:spAutoFit/>
          </a:bodyPr>
          <a:lstStyle/>
          <a:p>
            <a:r>
              <a:rPr lang="en-GB" sz="3000" b="1" dirty="0">
                <a:latin typeface="Times New Roman" pitchFamily="18" charset="0"/>
                <a:cs typeface="Times New Roman" pitchFamily="18" charset="0"/>
              </a:rPr>
              <a:t>Component Diagram:</a:t>
            </a:r>
            <a:endParaRPr lang="en-US" sz="3000" b="1"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94360" y="1443354"/>
            <a:ext cx="8183880" cy="5186045"/>
          </a:xfrm>
          <a:prstGeom prst="rect">
            <a:avLst/>
          </a:prstGeom>
          <a:noFill/>
          <a:ln w="9525">
            <a:noFill/>
            <a:miter lim="800000"/>
            <a:headEnd/>
            <a:tailEnd/>
          </a:ln>
          <a:effectLst/>
        </p:spPr>
      </p:pic>
      <p:sp>
        <p:nvSpPr>
          <p:cNvPr id="3" name="TextBox 2"/>
          <p:cNvSpPr txBox="1"/>
          <p:nvPr/>
        </p:nvSpPr>
        <p:spPr>
          <a:xfrm>
            <a:off x="457200" y="484632"/>
            <a:ext cx="4572000" cy="553998"/>
          </a:xfrm>
          <a:prstGeom prst="rect">
            <a:avLst/>
          </a:prstGeom>
          <a:noFill/>
        </p:spPr>
        <p:txBody>
          <a:bodyPr wrap="square" rtlCol="0">
            <a:spAutoFit/>
          </a:bodyPr>
          <a:lstStyle/>
          <a:p>
            <a:r>
              <a:rPr lang="en-GB" sz="3000" b="1" dirty="0">
                <a:latin typeface="Times New Roman" pitchFamily="18" charset="0"/>
                <a:cs typeface="Times New Roman" pitchFamily="18" charset="0"/>
              </a:rPr>
              <a:t>Deployment Diagram:</a:t>
            </a:r>
            <a:endParaRPr lang="en-US" sz="3000" b="1"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676275" y="1614756"/>
            <a:ext cx="7791450" cy="4697222"/>
          </a:xfrm>
          <a:prstGeom prst="rect">
            <a:avLst/>
          </a:prstGeom>
          <a:noFill/>
          <a:ln w="9525">
            <a:noFill/>
            <a:miter lim="800000"/>
            <a:headEnd/>
            <a:tailEnd/>
          </a:ln>
          <a:effectLst/>
        </p:spPr>
      </p:pic>
      <p:sp>
        <p:nvSpPr>
          <p:cNvPr id="8" name="TextBox 7"/>
          <p:cNvSpPr txBox="1"/>
          <p:nvPr/>
        </p:nvSpPr>
        <p:spPr>
          <a:xfrm>
            <a:off x="574206" y="215031"/>
            <a:ext cx="7995588" cy="1231106"/>
          </a:xfrm>
          <a:prstGeom prst="rect">
            <a:avLst/>
          </a:prstGeom>
          <a:noFill/>
        </p:spPr>
        <p:txBody>
          <a:bodyPr wrap="square" rtlCol="0">
            <a:spAutoFit/>
          </a:bodyPr>
          <a:lstStyle/>
          <a:p>
            <a:pPr algn="ctr"/>
            <a:r>
              <a:rPr lang="en-GB" sz="4400" b="1" dirty="0">
                <a:latin typeface="Times New Roman" pitchFamily="18" charset="0"/>
                <a:cs typeface="Times New Roman" pitchFamily="18" charset="0"/>
              </a:rPr>
              <a:t>Flow Chart: </a:t>
            </a:r>
          </a:p>
          <a:p>
            <a:r>
              <a:rPr lang="en-GB" sz="3000" b="1" dirty="0">
                <a:latin typeface="Times New Roman" pitchFamily="18" charset="0"/>
                <a:cs typeface="Times New Roman" pitchFamily="18" charset="0"/>
              </a:rPr>
              <a:t>DFD level 0</a:t>
            </a:r>
            <a:endParaRPr lang="en-US" sz="3000" b="1"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6052" y="484632"/>
            <a:ext cx="4114800" cy="553998"/>
          </a:xfrm>
          <a:prstGeom prst="rect">
            <a:avLst/>
          </a:prstGeom>
          <a:noFill/>
        </p:spPr>
        <p:txBody>
          <a:bodyPr wrap="square" rtlCol="0">
            <a:spAutoFit/>
          </a:bodyPr>
          <a:lstStyle/>
          <a:p>
            <a:r>
              <a:rPr lang="en-GB" sz="3000" b="1" dirty="0">
                <a:latin typeface="Times New Roman" pitchFamily="18" charset="0"/>
                <a:cs typeface="Times New Roman" pitchFamily="18" charset="0"/>
              </a:rPr>
              <a:t>DFD level 1</a:t>
            </a:r>
            <a:endParaRPr lang="en-US" sz="3000" b="1" dirty="0">
              <a:latin typeface="Times New Roman" pitchFamily="18" charset="0"/>
              <a:cs typeface="Times New Roman" pitchFamily="18" charset="0"/>
            </a:endParaRPr>
          </a:p>
        </p:txBody>
      </p:sp>
      <p:pic>
        <p:nvPicPr>
          <p:cNvPr id="5" name="Picture 4" descr="Screenshot (197).png"/>
          <p:cNvPicPr>
            <a:picLocks noChangeAspect="1"/>
          </p:cNvPicPr>
          <p:nvPr/>
        </p:nvPicPr>
        <p:blipFill>
          <a:blip r:embed="rId2"/>
          <a:srcRect l="19100" t="23689" r="6500" b="21200"/>
          <a:stretch>
            <a:fillRect/>
          </a:stretch>
        </p:blipFill>
        <p:spPr>
          <a:xfrm>
            <a:off x="173736" y="1594788"/>
            <a:ext cx="8714232" cy="450799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183" y="173438"/>
            <a:ext cx="8562154" cy="2400657"/>
          </a:xfrm>
          <a:prstGeom prst="rect">
            <a:avLst/>
          </a:prstGeom>
          <a:noFill/>
        </p:spPr>
        <p:txBody>
          <a:bodyPr wrap="square" rtlCol="0">
            <a:spAutoFit/>
          </a:bodyPr>
          <a:lstStyle/>
          <a:p>
            <a:pPr algn="ctr"/>
            <a:r>
              <a:rPr lang="en-GB" sz="3000" b="1" dirty="0">
                <a:latin typeface="Times New Roman" pitchFamily="18" charset="0"/>
                <a:cs typeface="Times New Roman" pitchFamily="18" charset="0"/>
              </a:rPr>
              <a:t>Test Case-1 </a:t>
            </a:r>
          </a:p>
          <a:p>
            <a:r>
              <a:rPr lang="en-GB" sz="2400" dirty="0">
                <a:latin typeface="Times New Roman" pitchFamily="18" charset="0"/>
                <a:cs typeface="Times New Roman" pitchFamily="18" charset="0"/>
              </a:rPr>
              <a:t>Input: Valid username in twitter </a:t>
            </a:r>
          </a:p>
          <a:p>
            <a:r>
              <a:rPr lang="en-GB" sz="2400" dirty="0">
                <a:latin typeface="Times New Roman" pitchFamily="18" charset="0"/>
                <a:cs typeface="Times New Roman" pitchFamily="18" charset="0"/>
              </a:rPr>
              <a:t>Expected output: User data in twitter </a:t>
            </a:r>
          </a:p>
          <a:p>
            <a:r>
              <a:rPr lang="en-GB" sz="2400" dirty="0">
                <a:latin typeface="Times New Roman" pitchFamily="18" charset="0"/>
                <a:cs typeface="Times New Roman" pitchFamily="18" charset="0"/>
              </a:rPr>
              <a:t>Actual output: User data in twitter </a:t>
            </a:r>
          </a:p>
          <a:p>
            <a:r>
              <a:rPr lang="en-GB" sz="2400" dirty="0">
                <a:latin typeface="Times New Roman" pitchFamily="18" charset="0"/>
                <a:cs typeface="Times New Roman" pitchFamily="18" charset="0"/>
              </a:rPr>
              <a:t>Result: Pass.</a:t>
            </a:r>
            <a:endParaRPr lang="en-US" sz="32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5" name="Picture 4" descr="WhatsApp Image 2023-04-13 at 9.29.05 AM.jpeg"/>
          <p:cNvPicPr>
            <a:picLocks noChangeAspect="1"/>
          </p:cNvPicPr>
          <p:nvPr/>
        </p:nvPicPr>
        <p:blipFill>
          <a:blip r:embed="rId2"/>
          <a:srcRect t="6456"/>
          <a:stretch>
            <a:fillRect/>
          </a:stretch>
        </p:blipFill>
        <p:spPr>
          <a:xfrm>
            <a:off x="1251464" y="2247313"/>
            <a:ext cx="6759943" cy="43208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612" y="252663"/>
            <a:ext cx="8494776" cy="2031325"/>
          </a:xfrm>
          <a:prstGeom prst="rect">
            <a:avLst/>
          </a:prstGeom>
          <a:noFill/>
        </p:spPr>
        <p:txBody>
          <a:bodyPr wrap="square" rtlCol="0">
            <a:spAutoFit/>
          </a:bodyPr>
          <a:lstStyle/>
          <a:p>
            <a:pPr algn="ctr"/>
            <a:r>
              <a:rPr lang="en-US" sz="3000" b="1" dirty="0">
                <a:latin typeface="Times New Roman" pitchFamily="18" charset="0"/>
                <a:cs typeface="Times New Roman" pitchFamily="18" charset="0"/>
              </a:rPr>
              <a:t>Test Case-2 </a:t>
            </a:r>
            <a:endParaRPr lang="en-GB" sz="3000" b="1" dirty="0">
              <a:latin typeface="Times New Roman" pitchFamily="18" charset="0"/>
              <a:cs typeface="Times New Roman" pitchFamily="18" charset="0"/>
            </a:endParaRPr>
          </a:p>
          <a:p>
            <a:r>
              <a:rPr lang="en-GB" sz="2400" dirty="0">
                <a:latin typeface="Times New Roman" pitchFamily="18" charset="0"/>
                <a:cs typeface="Times New Roman" pitchFamily="18" charset="0"/>
              </a:rPr>
              <a:t>Input: Invalid username in twitter </a:t>
            </a:r>
          </a:p>
          <a:p>
            <a:r>
              <a:rPr lang="en-GB" sz="2400" dirty="0">
                <a:latin typeface="Times New Roman" pitchFamily="18" charset="0"/>
                <a:cs typeface="Times New Roman" pitchFamily="18" charset="0"/>
              </a:rPr>
              <a:t>Expected output: Inappropriate data </a:t>
            </a:r>
          </a:p>
          <a:p>
            <a:r>
              <a:rPr lang="en-GB" sz="2400" dirty="0">
                <a:latin typeface="Times New Roman" pitchFamily="18" charset="0"/>
                <a:cs typeface="Times New Roman" pitchFamily="18" charset="0"/>
              </a:rPr>
              <a:t>Actual output: Inappropriate data </a:t>
            </a:r>
          </a:p>
          <a:p>
            <a:r>
              <a:rPr lang="en-GB" sz="2400" dirty="0">
                <a:latin typeface="Times New Roman" pitchFamily="18" charset="0"/>
                <a:cs typeface="Times New Roman" pitchFamily="18" charset="0"/>
              </a:rPr>
              <a:t>Result: Pass.</a:t>
            </a:r>
            <a:endParaRPr lang="en-US" sz="2400" dirty="0">
              <a:latin typeface="Times New Roman" pitchFamily="18" charset="0"/>
              <a:cs typeface="Times New Roman" pitchFamily="18" charset="0"/>
            </a:endParaRPr>
          </a:p>
        </p:txBody>
      </p:sp>
      <p:pic>
        <p:nvPicPr>
          <p:cNvPr id="3" name="Picture 2" descr="WhatsApp Image 2023-04-13 at 9.26.06 AM.jpeg"/>
          <p:cNvPicPr>
            <a:picLocks noChangeAspect="1"/>
          </p:cNvPicPr>
          <p:nvPr/>
        </p:nvPicPr>
        <p:blipFill>
          <a:blip r:embed="rId2"/>
          <a:srcRect t="4074"/>
          <a:stretch>
            <a:fillRect/>
          </a:stretch>
        </p:blipFill>
        <p:spPr>
          <a:xfrm>
            <a:off x="1257300" y="2283987"/>
            <a:ext cx="6629400" cy="43213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250CE-54D0-49EE-8B93-60A8493C27B6}"/>
              </a:ext>
            </a:extLst>
          </p:cNvPr>
          <p:cNvSpPr>
            <a:spLocks noGrp="1"/>
          </p:cNvSpPr>
          <p:nvPr>
            <p:ph type="title"/>
          </p:nvPr>
        </p:nvSpPr>
        <p:spPr>
          <a:xfrm>
            <a:off x="499308" y="685799"/>
            <a:ext cx="8145379" cy="828091"/>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Aim of the Project</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0553A97-3610-40FB-985D-618E00FCD27F}"/>
              </a:ext>
            </a:extLst>
          </p:cNvPr>
          <p:cNvSpPr>
            <a:spLocks noGrp="1"/>
          </p:cNvSpPr>
          <p:nvPr>
            <p:ph sz="quarter" idx="1"/>
          </p:nvPr>
        </p:nvSpPr>
        <p:spPr>
          <a:xfrm>
            <a:off x="499309" y="2237875"/>
            <a:ext cx="8145379" cy="1937083"/>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The aim of this project is to extract people’s opinions from the twitter platform.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7890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466344" y="1179094"/>
            <a:ext cx="8247888" cy="5496025"/>
          </a:xfrm>
          <a:prstGeom prst="rect">
            <a:avLst/>
          </a:prstGeom>
          <a:noFill/>
          <a:ln w="9525">
            <a:noFill/>
            <a:miter lim="800000"/>
            <a:headEnd/>
            <a:tailEnd/>
          </a:ln>
          <a:effectLst/>
        </p:spPr>
      </p:pic>
      <p:sp>
        <p:nvSpPr>
          <p:cNvPr id="4" name="TextBox 3"/>
          <p:cNvSpPr txBox="1"/>
          <p:nvPr/>
        </p:nvSpPr>
        <p:spPr>
          <a:xfrm>
            <a:off x="1746504" y="182880"/>
            <a:ext cx="5687568" cy="769441"/>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Output Screens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432815" y="502920"/>
            <a:ext cx="8180833" cy="6053328"/>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484632" y="460496"/>
            <a:ext cx="8220456" cy="605003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328" y="475488"/>
            <a:ext cx="8412480" cy="369332"/>
          </a:xfrm>
          <a:prstGeom prst="rect">
            <a:avLst/>
          </a:prstGeom>
          <a:noFill/>
        </p:spPr>
        <p:txBody>
          <a:bodyPr wrap="square" rtlCol="0">
            <a:spAutoFit/>
          </a:bodyPr>
          <a:lstStyle/>
          <a:p>
            <a:endParaRPr lang="en-US" dirty="0"/>
          </a:p>
        </p:txBody>
      </p:sp>
      <p:pic>
        <p:nvPicPr>
          <p:cNvPr id="4" name="Picture 2"/>
          <p:cNvPicPr>
            <a:picLocks noChangeAspect="1" noChangeArrowheads="1"/>
          </p:cNvPicPr>
          <p:nvPr/>
        </p:nvPicPr>
        <p:blipFill>
          <a:blip r:embed="rId2"/>
          <a:srcRect/>
          <a:stretch>
            <a:fillRect/>
          </a:stretch>
        </p:blipFill>
        <p:spPr bwMode="auto">
          <a:xfrm>
            <a:off x="530352" y="438912"/>
            <a:ext cx="8074152" cy="5998464"/>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336" y="493776"/>
            <a:ext cx="8238744" cy="369332"/>
          </a:xfrm>
          <a:prstGeom prst="rect">
            <a:avLst/>
          </a:prstGeom>
          <a:noFill/>
        </p:spPr>
        <p:txBody>
          <a:bodyPr wrap="square" rtlCol="0">
            <a:spAutoFit/>
          </a:bodyPr>
          <a:lstStyle/>
          <a:p>
            <a:endParaRPr lang="en-US" dirty="0"/>
          </a:p>
        </p:txBody>
      </p:sp>
      <p:pic>
        <p:nvPicPr>
          <p:cNvPr id="3" name="Picture 2"/>
          <p:cNvPicPr>
            <a:picLocks noChangeAspect="1" noChangeArrowheads="1"/>
          </p:cNvPicPr>
          <p:nvPr/>
        </p:nvPicPr>
        <p:blipFill>
          <a:blip r:embed="rId2"/>
          <a:srcRect/>
          <a:stretch>
            <a:fillRect/>
          </a:stretch>
        </p:blipFill>
        <p:spPr bwMode="auto">
          <a:xfrm>
            <a:off x="484633" y="410718"/>
            <a:ext cx="8046720" cy="608152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6.jpeg"/>
          <p:cNvPicPr/>
          <p:nvPr/>
        </p:nvPicPr>
        <p:blipFill>
          <a:blip r:embed="rId2" cstate="print"/>
          <a:stretch>
            <a:fillRect/>
          </a:stretch>
        </p:blipFill>
        <p:spPr>
          <a:xfrm>
            <a:off x="501717" y="364797"/>
            <a:ext cx="8140566" cy="61284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7.jpeg"/>
          <p:cNvPicPr/>
          <p:nvPr/>
        </p:nvPicPr>
        <p:blipFill>
          <a:blip r:embed="rId2" cstate="print"/>
          <a:stretch>
            <a:fillRect/>
          </a:stretch>
        </p:blipFill>
        <p:spPr>
          <a:xfrm>
            <a:off x="493776" y="438150"/>
            <a:ext cx="8083296" cy="60906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DE23B-88EA-44BE-AE32-4813A689CC8E}"/>
              </a:ext>
            </a:extLst>
          </p:cNvPr>
          <p:cNvSpPr>
            <a:spLocks noGrp="1"/>
          </p:cNvSpPr>
          <p:nvPr>
            <p:ph type="title"/>
          </p:nvPr>
        </p:nvSpPr>
        <p:spPr>
          <a:xfrm>
            <a:off x="439152" y="601579"/>
            <a:ext cx="8265695" cy="84012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Conclusion</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93FEA27-DCBB-41BD-A2CD-459CC5BF8495}"/>
              </a:ext>
            </a:extLst>
          </p:cNvPr>
          <p:cNvSpPr>
            <a:spLocks noGrp="1"/>
          </p:cNvSpPr>
          <p:nvPr>
            <p:ph sz="quarter" idx="1"/>
          </p:nvPr>
        </p:nvSpPr>
        <p:spPr>
          <a:xfrm>
            <a:off x="439152" y="1708484"/>
            <a:ext cx="8265695" cy="34290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Twitter sentiment analysis is developed to analyze people's reactions towards a particular place, people, product, events etc. In this Naive Bayes machine learning classifier is handed down which is more accurate for analyzing a sentiment; at the same instant natural language processing techniques will be used. As an outcome, the model will categorize sentiment into strongly positive, positive, weakly positive, strongly negative, negative, weakly negative and neutral which is represented in a pie chart.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4867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624" y="429768"/>
            <a:ext cx="8183880" cy="769441"/>
          </a:xfrm>
          <a:prstGeom prst="rect">
            <a:avLst/>
          </a:prstGeom>
          <a:noFill/>
        </p:spPr>
        <p:txBody>
          <a:bodyPr wrap="square" rtlCol="0">
            <a:spAutoFit/>
          </a:bodyPr>
          <a:lstStyle/>
          <a:p>
            <a:pPr algn="ctr"/>
            <a:r>
              <a:rPr lang="en-GB" sz="4400" dirty="0">
                <a:latin typeface="Times New Roman" pitchFamily="18" charset="0"/>
                <a:cs typeface="Times New Roman" pitchFamily="18" charset="0"/>
              </a:rPr>
              <a:t>Future Enhancement</a:t>
            </a:r>
            <a:endParaRPr lang="en-US" sz="4400" dirty="0">
              <a:latin typeface="Times New Roman" pitchFamily="18" charset="0"/>
              <a:cs typeface="Times New Roman" pitchFamily="18" charset="0"/>
            </a:endParaRPr>
          </a:p>
        </p:txBody>
      </p:sp>
      <p:sp>
        <p:nvSpPr>
          <p:cNvPr id="13314" name="Rectangle 2"/>
          <p:cNvSpPr>
            <a:spLocks noChangeArrowheads="1"/>
          </p:cNvSpPr>
          <p:nvPr/>
        </p:nvSpPr>
        <p:spPr bwMode="auto">
          <a:xfrm>
            <a:off x="480060" y="554236"/>
            <a:ext cx="8183880" cy="54476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endPar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endPar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endParaRPr lang="en-US" sz="1200" dirty="0">
              <a:latin typeface="Arial" pitchFamily="34" charset="0"/>
              <a:ea typeface="Times New Roman" pitchFamily="18" charset="0"/>
              <a:cs typeface="Arial" pitchFamily="34" charset="0"/>
            </a:endParaRPr>
          </a:p>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endPar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endParaRPr lang="en-US" sz="1200" dirty="0">
              <a:latin typeface="Arial" pitchFamily="34" charset="0"/>
              <a:ea typeface="Times New Roman" pitchFamily="18" charset="0"/>
              <a:cs typeface="Arial" pitchFamily="34" charset="0"/>
            </a:endParaRPr>
          </a:p>
          <a:p>
            <a:pPr marL="0" marR="0" lvl="0" indent="368300" algn="just" defTabSz="914400" rtl="0" eaLnBrk="1" fontAlgn="base" latinLnBrk="0" hangingPunct="1">
              <a:lnSpc>
                <a:spcPct val="100000"/>
              </a:lnSpc>
              <a:spcBef>
                <a:spcPct val="0"/>
              </a:spcBef>
              <a:spcAft>
                <a:spcPct val="0"/>
              </a:spcAft>
              <a:buClrTx/>
              <a:buSzTx/>
              <a:buFontTx/>
              <a:buNone/>
              <a:tabLst>
                <a:tab pos="457200" algn="l"/>
              </a:tabLst>
            </a:pPr>
            <a:r>
              <a:rPr lang="en-US" sz="2400" dirty="0">
                <a:latin typeface="Times New Roman" pitchFamily="18" charset="0"/>
                <a:ea typeface="Times New Roman" pitchFamily="18" charset="0"/>
                <a:cs typeface="Times New Roman" pitchFamily="18" charset="0"/>
              </a:rPr>
              <a:t>W</a:t>
            </a:r>
            <a:r>
              <a:rPr kumimoji="0" lang="en-US" sz="2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e are currently only focusing on unigrams and the effect of bigrams and trigrams may be explored. As reported in the literature review section when bigrams are used along with unigrams this usually enhances performance. However for bigrams and trigrams to be an effective feature we need a much more labeled data set than our meager 9,000 tweets.</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This can be converted into an application for portability for android mobiles.</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 can also add some enhancing features like corpus, to remove or block the un- parliamentary words.</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Internationalization(Working on different languages) can be done.</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936795-25BD-46B3-A346-973C69B78EC9}"/>
              </a:ext>
            </a:extLst>
          </p:cNvPr>
          <p:cNvSpPr>
            <a:spLocks noGrp="1"/>
          </p:cNvSpPr>
          <p:nvPr>
            <p:ph type="title"/>
          </p:nvPr>
        </p:nvSpPr>
        <p:spPr>
          <a:xfrm>
            <a:off x="679784" y="276726"/>
            <a:ext cx="7772400" cy="852154"/>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References</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128651C-1193-4221-8424-F43C7E36041F}"/>
              </a:ext>
            </a:extLst>
          </p:cNvPr>
          <p:cNvSpPr>
            <a:spLocks noGrp="1"/>
          </p:cNvSpPr>
          <p:nvPr>
            <p:ph sz="quarter" idx="1"/>
          </p:nvPr>
        </p:nvSpPr>
        <p:spPr>
          <a:xfrm>
            <a:off x="186612" y="1226976"/>
            <a:ext cx="8808098" cy="5388430"/>
          </a:xfrm>
        </p:spPr>
        <p:txBody>
          <a:bodyPr>
            <a:noAutofit/>
          </a:bodyPr>
          <a:lstStyle/>
          <a:p>
            <a:pPr marL="0" indent="0" algn="just">
              <a:buNone/>
            </a:pPr>
            <a:r>
              <a:rPr lang="en-IN" sz="2400" dirty="0">
                <a:latin typeface="Times New Roman" panose="02020603050405020304" pitchFamily="18" charset="0"/>
                <a:cs typeface="Times New Roman" panose="02020603050405020304" pitchFamily="18" charset="0"/>
              </a:rPr>
              <a:t>[1] Google - https://en.wikipedia.org/wiki/Twitter </a:t>
            </a:r>
          </a:p>
          <a:p>
            <a:pPr marL="0" indent="0" algn="just">
              <a:buNone/>
            </a:pPr>
            <a:r>
              <a:rPr lang="en-IN" sz="2400" dirty="0">
                <a:latin typeface="Times New Roman" panose="02020603050405020304" pitchFamily="18" charset="0"/>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2]Google-https</a:t>
            </a:r>
            <a:r>
              <a:rPr lang="en-IN" sz="2400" dirty="0">
                <a:latin typeface="Times New Roman" panose="02020603050405020304" pitchFamily="18" charset="0"/>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www.repustate.com/blog/sentiment-analysis-features </a:t>
            </a: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[3] </a:t>
            </a:r>
            <a:r>
              <a:rPr lang="en-IN" sz="2400" dirty="0" err="1">
                <a:latin typeface="Times New Roman" panose="02020603050405020304" pitchFamily="18" charset="0"/>
                <a:cs typeface="Times New Roman" panose="02020603050405020304" pitchFamily="18" charset="0"/>
              </a:rPr>
              <a:t>Rachitha</a:t>
            </a:r>
            <a:r>
              <a:rPr lang="en-IN" sz="2400" dirty="0">
                <a:latin typeface="Times New Roman" panose="02020603050405020304" pitchFamily="18" charset="0"/>
                <a:cs typeface="Times New Roman" panose="02020603050405020304" pitchFamily="18" charset="0"/>
              </a:rPr>
              <a:t> Sharma, “Sentiment Analysis of Tweets Using Machine Learning Approach” on https://ieeexplore.ieee.org/document/8530517 </a:t>
            </a:r>
          </a:p>
          <a:p>
            <a:pPr marL="0" indent="0" algn="just">
              <a:buNone/>
            </a:pPr>
            <a:r>
              <a:rPr lang="en-IN" sz="2400" dirty="0">
                <a:latin typeface="Times New Roman" panose="02020603050405020304" pitchFamily="18" charset="0"/>
                <a:cs typeface="Times New Roman" panose="02020603050405020304" pitchFamily="18" charset="0"/>
              </a:rPr>
              <a:t>[4] Z. </a:t>
            </a:r>
            <a:r>
              <a:rPr lang="en-IN" sz="2400" dirty="0" err="1">
                <a:latin typeface="Times New Roman" panose="02020603050405020304" pitchFamily="18" charset="0"/>
                <a:cs typeface="Times New Roman" panose="02020603050405020304" pitchFamily="18" charset="0"/>
              </a:rPr>
              <a:t>Niu</a:t>
            </a:r>
            <a:r>
              <a:rPr lang="en-IN" sz="2400" dirty="0">
                <a:latin typeface="Times New Roman" panose="02020603050405020304" pitchFamily="18" charset="0"/>
                <a:cs typeface="Times New Roman" panose="02020603050405020304" pitchFamily="18" charset="0"/>
              </a:rPr>
              <a:t>, Z. Yin, and X. Kong, “Sentiment classification for microblog by machine </a:t>
            </a:r>
            <a:r>
              <a:rPr lang="en-IN" sz="2400" dirty="0" err="1">
                <a:latin typeface="Times New Roman" panose="02020603050405020304" pitchFamily="18" charset="0"/>
                <a:cs typeface="Times New Roman" panose="02020603050405020304" pitchFamily="18" charset="0"/>
              </a:rPr>
              <a:t>learning,”in</a:t>
            </a:r>
            <a:r>
              <a:rPr lang="en-IN" sz="2400" dirty="0">
                <a:latin typeface="Times New Roman" panose="02020603050405020304" pitchFamily="18" charset="0"/>
                <a:cs typeface="Times New Roman" panose="02020603050405020304" pitchFamily="18" charset="0"/>
              </a:rPr>
              <a:t> Computational and Information Sciences (ICCIS), 2012 Fourth International Conference </a:t>
            </a:r>
            <a:r>
              <a:rPr lang="en-IN" sz="2400" dirty="0" err="1">
                <a:latin typeface="Times New Roman" panose="02020603050405020304" pitchFamily="18" charset="0"/>
                <a:cs typeface="Times New Roman" panose="02020603050405020304" pitchFamily="18" charset="0"/>
              </a:rPr>
              <a:t>on,pp</a:t>
            </a:r>
            <a:r>
              <a:rPr lang="en-IN" sz="2400" dirty="0">
                <a:latin typeface="Times New Roman" panose="02020603050405020304" pitchFamily="18" charset="0"/>
                <a:cs typeface="Times New Roman" panose="02020603050405020304" pitchFamily="18" charset="0"/>
              </a:rPr>
              <a:t>. 286–289, IEEE, 2012. </a:t>
            </a:r>
          </a:p>
          <a:p>
            <a:pPr marL="0" indent="0" algn="just">
              <a:buNone/>
            </a:pPr>
            <a:r>
              <a:rPr lang="en-IN" sz="2400" dirty="0">
                <a:latin typeface="Times New Roman" panose="02020603050405020304" pitchFamily="18" charset="0"/>
                <a:cs typeface="Times New Roman" panose="02020603050405020304" pitchFamily="18" charset="0"/>
              </a:rPr>
              <a:t>[5] </a:t>
            </a:r>
            <a:r>
              <a:rPr lang="en-IN" sz="2400" dirty="0" err="1">
                <a:latin typeface="Times New Roman" panose="02020603050405020304" pitchFamily="18" charset="0"/>
                <a:cs typeface="Times New Roman" panose="02020603050405020304" pitchFamily="18" charset="0"/>
              </a:rPr>
              <a:t>Efthymios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Kouloumpis</a:t>
            </a:r>
            <a:r>
              <a:rPr lang="en-IN" sz="2400" dirty="0">
                <a:latin typeface="Times New Roman" panose="02020603050405020304" pitchFamily="18" charset="0"/>
                <a:cs typeface="Times New Roman" panose="02020603050405020304" pitchFamily="18" charset="0"/>
              </a:rPr>
              <a:t> and Johanna Moore, IJCSI International Journal of Computer Science Issues, Vol. 9, Issue 4, No 3, July 2012 </a:t>
            </a:r>
          </a:p>
          <a:p>
            <a:pPr marL="0" indent="0" algn="just">
              <a:buNone/>
            </a:pPr>
            <a:r>
              <a:rPr lang="en-IN" sz="2400" dirty="0">
                <a:latin typeface="Times New Roman" panose="02020603050405020304" pitchFamily="18" charset="0"/>
                <a:cs typeface="Times New Roman" panose="02020603050405020304" pitchFamily="18" charset="0"/>
              </a:rPr>
              <a:t>[6] S. Batra and D. </a:t>
            </a:r>
            <a:r>
              <a:rPr lang="en-IN" sz="2400" dirty="0" err="1">
                <a:latin typeface="Times New Roman" panose="02020603050405020304" pitchFamily="18" charset="0"/>
                <a:cs typeface="Times New Roman" panose="02020603050405020304" pitchFamily="18" charset="0"/>
              </a:rPr>
              <a:t>Rao,”Entity</a:t>
            </a:r>
            <a:r>
              <a:rPr lang="en-IN" sz="2400" dirty="0">
                <a:latin typeface="Times New Roman" panose="02020603050405020304" pitchFamily="18" charset="0"/>
                <a:cs typeface="Times New Roman" panose="02020603050405020304" pitchFamily="18" charset="0"/>
              </a:rPr>
              <a:t> Based Sentiment Analysis on Twitter”, Stanford University,2010 </a:t>
            </a:r>
          </a:p>
        </p:txBody>
      </p:sp>
    </p:spTree>
    <p:extLst>
      <p:ext uri="{BB962C8B-B14F-4D97-AF65-F5344CB8AC3E}">
        <p14:creationId xmlns:p14="http://schemas.microsoft.com/office/powerpoint/2010/main" xmlns="" val="165637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627" y="392740"/>
            <a:ext cx="7643866" cy="769441"/>
          </a:xfrm>
          <a:prstGeom prst="rect">
            <a:avLst/>
          </a:prstGeom>
          <a:noFill/>
        </p:spPr>
        <p:txBody>
          <a:bodyPr wrap="square" lIns="91440" tIns="45720" rIns="91440" bIns="45720" rtlCol="0" anchor="t">
            <a:spAutoFit/>
          </a:bodyPr>
          <a:lstStyle/>
          <a:p>
            <a:pPr algn="ctr"/>
            <a:r>
              <a:rPr lang="en-GB" sz="4400" b="1" dirty="0">
                <a:latin typeface="Times New Roman" pitchFamily="18" charset="0"/>
                <a:cs typeface="Times New Roman" pitchFamily="18" charset="0"/>
              </a:rPr>
              <a:t>Abstract</a:t>
            </a:r>
            <a:endParaRPr lang="en-US" sz="4400" b="1" dirty="0">
              <a:latin typeface="Times New Roman" pitchFamily="18" charset="0"/>
              <a:cs typeface="Times New Roman" pitchFamily="18" charset="0"/>
            </a:endParaRPr>
          </a:p>
        </p:txBody>
      </p:sp>
      <p:sp>
        <p:nvSpPr>
          <p:cNvPr id="3" name="TextBox 2"/>
          <p:cNvSpPr txBox="1"/>
          <p:nvPr/>
        </p:nvSpPr>
        <p:spPr>
          <a:xfrm>
            <a:off x="392731" y="1266754"/>
            <a:ext cx="8367653" cy="5155066"/>
          </a:xfrm>
          <a:prstGeom prst="rect">
            <a:avLst/>
          </a:prstGeom>
          <a:noFill/>
        </p:spPr>
        <p:txBody>
          <a:bodyPr wrap="square" lIns="91440" tIns="45720" rIns="91440" bIns="45720" rtlCol="0" anchor="t">
            <a:spAutoFit/>
          </a:bodyPr>
          <a:lstStyle/>
          <a:p>
            <a:pPr algn="just">
              <a:lnSpc>
                <a:spcPct val="114999"/>
              </a:lnSpc>
            </a:pPr>
            <a:r>
              <a:rPr lang="en-GB" sz="2400" dirty="0">
                <a:latin typeface="Times New Roman"/>
                <a:cs typeface="Times New Roman"/>
              </a:rPr>
              <a:t>The computational handling of views, feelings and subjectivity in text is known as Sentimental Analysis. With the rise of social networking, Internet has become a promising platform for online learning, exchanging ideas and sharing opinions. Social media contain huge amount of the sentiment data in the form of tweets, blogs, posts, etc. The main goal is to explore how text analysis techniques can be used to dig into some of the data in a series of posts focussing on different trends of tweets languages, tweets volume on twitter. Experimental evaluations show that the proposed ML classifiers are efficient and performs better in terms of accuracy. Twitter sentiment analysis is to extract users opinions and sentiments.</a:t>
            </a:r>
            <a:endParaRPr lang="en-US" sz="2400"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4949EF7-506B-4BAF-B9B1-727709C9C179}"/>
              </a:ext>
            </a:extLst>
          </p:cNvPr>
          <p:cNvSpPr txBox="1"/>
          <p:nvPr/>
        </p:nvSpPr>
        <p:spPr>
          <a:xfrm>
            <a:off x="330868" y="1744578"/>
            <a:ext cx="8482263" cy="4462760"/>
          </a:xfrm>
          <a:prstGeom prst="rect">
            <a:avLst/>
          </a:prstGeom>
          <a:noFill/>
        </p:spPr>
        <p:txBody>
          <a:bodyPr wrap="square" rtlCol="0">
            <a:spAutoFit/>
          </a:bodyPr>
          <a:lstStyle/>
          <a:p>
            <a:pPr algn="just"/>
            <a:r>
              <a:rPr lang="en-IN" sz="2400" dirty="0" smtClean="0">
                <a:latin typeface="Times New Roman" panose="02020603050405020304" pitchFamily="18" charset="0"/>
                <a:cs typeface="Times New Roman" panose="02020603050405020304" pitchFamily="18" charset="0"/>
              </a:rPr>
              <a:t>[7] Saif M.Mohammad and Xiaodan zhu ,Sentiment Analysis on of social media texts:,2014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8]Ekaterina </a:t>
            </a:r>
            <a:r>
              <a:rPr lang="en-IN" sz="2400" dirty="0" err="1">
                <a:latin typeface="Times New Roman" panose="02020603050405020304" pitchFamily="18" charset="0"/>
                <a:cs typeface="Times New Roman" panose="02020603050405020304" pitchFamily="18" charset="0"/>
              </a:rPr>
              <a:t>kochmar,University</a:t>
            </a:r>
            <a:r>
              <a:rPr lang="en-IN" sz="2400" dirty="0">
                <a:latin typeface="Times New Roman" panose="02020603050405020304" pitchFamily="18" charset="0"/>
                <a:cs typeface="Times New Roman" panose="02020603050405020304" pitchFamily="18" charset="0"/>
              </a:rPr>
              <a:t> of </a:t>
            </a:r>
            <a:r>
              <a:rPr lang="en-IN" sz="2400" dirty="0" err="1">
                <a:latin typeface="Times New Roman" panose="02020603050405020304" pitchFamily="18" charset="0"/>
                <a:cs typeface="Times New Roman" panose="02020603050405020304" pitchFamily="18" charset="0"/>
              </a:rPr>
              <a:t>Cambridge,at</a:t>
            </a:r>
            <a:r>
              <a:rPr lang="en-IN" sz="2400" dirty="0">
                <a:latin typeface="Times New Roman" panose="02020603050405020304" pitchFamily="18" charset="0"/>
                <a:cs typeface="Times New Roman" panose="02020603050405020304" pitchFamily="18" charset="0"/>
              </a:rPr>
              <a:t> the Cambridge coding Academy Data Science.2016 </a:t>
            </a:r>
          </a:p>
          <a:p>
            <a:pPr algn="just"/>
            <a:r>
              <a:rPr lang="en-IN" sz="2400" dirty="0">
                <a:latin typeface="Times New Roman" panose="02020603050405020304" pitchFamily="18" charset="0"/>
                <a:cs typeface="Times New Roman" panose="02020603050405020304" pitchFamily="18" charset="0"/>
              </a:rPr>
              <a:t>[9] Manju </a:t>
            </a:r>
            <a:r>
              <a:rPr lang="en-IN" sz="2400" dirty="0" err="1">
                <a:latin typeface="Times New Roman" panose="02020603050405020304" pitchFamily="18" charset="0"/>
                <a:cs typeface="Times New Roman" panose="02020603050405020304" pitchFamily="18" charset="0"/>
              </a:rPr>
              <a:t>Venugopalan</a:t>
            </a:r>
            <a:r>
              <a:rPr lang="en-IN" sz="2400" dirty="0">
                <a:latin typeface="Times New Roman" panose="02020603050405020304" pitchFamily="18" charset="0"/>
                <a:cs typeface="Times New Roman" panose="02020603050405020304" pitchFamily="18" charset="0"/>
              </a:rPr>
              <a:t> and Deepa Gupta ,Exploring Sentiment Analysis on Twitter Data, IEEE 2015 </a:t>
            </a:r>
          </a:p>
          <a:p>
            <a:pPr algn="just"/>
            <a:r>
              <a:rPr lang="en-IN" sz="2400" dirty="0">
                <a:latin typeface="Times New Roman" panose="02020603050405020304" pitchFamily="18" charset="0"/>
                <a:cs typeface="Times New Roman" panose="02020603050405020304" pitchFamily="18" charset="0"/>
              </a:rPr>
              <a:t>[10] Brett Duncan and Yanqing Zhang, Neural Networks for Sentiment Analysis on Twitter.2017 </a:t>
            </a:r>
          </a:p>
          <a:p>
            <a:pPr algn="just"/>
            <a:r>
              <a:rPr lang="en-IN" sz="2400" dirty="0">
                <a:latin typeface="Times New Roman" panose="02020603050405020304" pitchFamily="18" charset="0"/>
                <a:cs typeface="Times New Roman" panose="02020603050405020304" pitchFamily="18" charset="0"/>
              </a:rPr>
              <a:t>[11] </a:t>
            </a:r>
            <a:r>
              <a:rPr lang="en-IN" sz="2400" dirty="0" err="1">
                <a:latin typeface="Times New Roman" panose="02020603050405020304" pitchFamily="18" charset="0"/>
                <a:cs typeface="Times New Roman" panose="02020603050405020304" pitchFamily="18" charset="0"/>
              </a:rPr>
              <a:t>Afroze</a:t>
            </a:r>
            <a:r>
              <a:rPr lang="en-IN" sz="2400" dirty="0">
                <a:latin typeface="Times New Roman" panose="02020603050405020304" pitchFamily="18" charset="0"/>
                <a:cs typeface="Times New Roman" panose="02020603050405020304" pitchFamily="18" charset="0"/>
              </a:rPr>
              <a:t> Ibrahim </a:t>
            </a:r>
            <a:r>
              <a:rPr lang="en-IN" sz="2400" dirty="0" err="1">
                <a:latin typeface="Times New Roman" panose="02020603050405020304" pitchFamily="18" charset="0"/>
                <a:cs typeface="Times New Roman" panose="02020603050405020304" pitchFamily="18" charset="0"/>
              </a:rPr>
              <a:t>Baqapuri</a:t>
            </a:r>
            <a:r>
              <a:rPr lang="en-IN" sz="2400" dirty="0">
                <a:latin typeface="Times New Roman" panose="02020603050405020304" pitchFamily="18" charset="0"/>
                <a:cs typeface="Times New Roman" panose="02020603050405020304" pitchFamily="18" charset="0"/>
              </a:rPr>
              <a:t>, Twitter Sentiment Analysis: The Good the Bad and the OMG!, Proceedings of the Fifth International AAAI Conference on Weblogs and Social Media.2011 </a:t>
            </a:r>
          </a:p>
          <a:p>
            <a:endParaRPr lang="en-IN" sz="2000" dirty="0"/>
          </a:p>
        </p:txBody>
      </p:sp>
      <p:sp>
        <p:nvSpPr>
          <p:cNvPr id="5" name="TextBox 4">
            <a:extLst>
              <a:ext uri="{FF2B5EF4-FFF2-40B4-BE49-F238E27FC236}">
                <a16:creationId xmlns:a16="http://schemas.microsoft.com/office/drawing/2014/main" xmlns="" id="{9F6518E8-5275-4CB0-9108-90B692EEED1D}"/>
              </a:ext>
            </a:extLst>
          </p:cNvPr>
          <p:cNvSpPr txBox="1"/>
          <p:nvPr/>
        </p:nvSpPr>
        <p:spPr>
          <a:xfrm>
            <a:off x="697832" y="372979"/>
            <a:ext cx="7423484"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References</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2569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png"/>
          <p:cNvPicPr>
            <a:picLocks noChangeAspect="1"/>
          </p:cNvPicPr>
          <p:nvPr/>
        </p:nvPicPr>
        <p:blipFill>
          <a:blip r:embed="rId2"/>
          <a:srcRect l="22700" t="13911" r="22900" b="11600"/>
          <a:stretch>
            <a:fillRect/>
          </a:stretch>
        </p:blipFill>
        <p:spPr>
          <a:xfrm>
            <a:off x="292608" y="1078992"/>
            <a:ext cx="8549640" cy="5276088"/>
          </a:xfrm>
          <a:prstGeom prst="rect">
            <a:avLst/>
          </a:prstGeom>
        </p:spPr>
      </p:pic>
      <p:sp>
        <p:nvSpPr>
          <p:cNvPr id="3" name="TextBox 2">
            <a:extLst>
              <a:ext uri="{FF2B5EF4-FFF2-40B4-BE49-F238E27FC236}">
                <a16:creationId xmlns:a16="http://schemas.microsoft.com/office/drawing/2014/main" xmlns="" id="{2D4681F9-9386-429A-A00E-CA9724499635}"/>
              </a:ext>
            </a:extLst>
          </p:cNvPr>
          <p:cNvSpPr txBox="1"/>
          <p:nvPr/>
        </p:nvSpPr>
        <p:spPr>
          <a:xfrm>
            <a:off x="721894" y="148977"/>
            <a:ext cx="7700211"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Publication Certificates</a:t>
            </a:r>
            <a:endParaRPr lang="en-IN"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png"/>
          <p:cNvPicPr>
            <a:picLocks noChangeAspect="1"/>
          </p:cNvPicPr>
          <p:nvPr/>
        </p:nvPicPr>
        <p:blipFill>
          <a:blip r:embed="rId2"/>
          <a:srcRect l="22700" t="14089" r="22900" b="12133"/>
          <a:stretch>
            <a:fillRect/>
          </a:stretch>
        </p:blipFill>
        <p:spPr>
          <a:xfrm>
            <a:off x="356615" y="1106424"/>
            <a:ext cx="8494399" cy="524865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png"/>
          <p:cNvPicPr>
            <a:picLocks noChangeAspect="1"/>
          </p:cNvPicPr>
          <p:nvPr/>
        </p:nvPicPr>
        <p:blipFill>
          <a:blip r:embed="rId2"/>
          <a:srcRect l="22501" t="14089" r="22702" b="10889"/>
          <a:stretch>
            <a:fillRect/>
          </a:stretch>
        </p:blipFill>
        <p:spPr>
          <a:xfrm>
            <a:off x="374904" y="1106424"/>
            <a:ext cx="8449056" cy="52669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6).png"/>
          <p:cNvPicPr>
            <a:picLocks noChangeAspect="1"/>
          </p:cNvPicPr>
          <p:nvPr/>
        </p:nvPicPr>
        <p:blipFill>
          <a:blip r:embed="rId2"/>
          <a:srcRect l="22600" t="14267" r="22900" b="11778"/>
          <a:stretch>
            <a:fillRect/>
          </a:stretch>
        </p:blipFill>
        <p:spPr>
          <a:xfrm>
            <a:off x="365760" y="1115568"/>
            <a:ext cx="8513064" cy="53035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l="22651" t="13785" r="22659" b="10989"/>
          <a:stretch>
            <a:fillRect/>
          </a:stretch>
        </p:blipFill>
        <p:spPr bwMode="auto">
          <a:xfrm>
            <a:off x="374904" y="1092095"/>
            <a:ext cx="8467344" cy="528127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CECF6-C4DD-C81F-62A4-88B17B05D8F2}"/>
              </a:ext>
            </a:extLst>
          </p:cNvPr>
          <p:cNvSpPr>
            <a:spLocks noGrp="1"/>
          </p:cNvSpPr>
          <p:nvPr>
            <p:ph type="title"/>
          </p:nvPr>
        </p:nvSpPr>
        <p:spPr>
          <a:xfrm>
            <a:off x="594550" y="2152356"/>
            <a:ext cx="7951140" cy="1425223"/>
          </a:xfrm>
        </p:spPr>
        <p:txBody>
          <a:bodyPr lIns="91440" tIns="45720" rIns="91440" bIns="91440" anchor="b" anchorCtr="0">
            <a:noAutofit/>
          </a:bodyPr>
          <a:lstStyle/>
          <a:p>
            <a:pPr algn="ctr"/>
            <a:r>
              <a:rPr lang="en-US" sz="7200" dirty="0">
                <a:solidFill>
                  <a:schemeClr val="tx1"/>
                </a:solidFill>
                <a:latin typeface="Algerian"/>
              </a:rPr>
              <a:t>ANY QUERIES ?</a:t>
            </a:r>
            <a:endParaRPr lang="en-US" sz="7200" dirty="0"/>
          </a:p>
        </p:txBody>
      </p:sp>
    </p:spTree>
    <p:extLst>
      <p:ext uri="{BB962C8B-B14F-4D97-AF65-F5344CB8AC3E}">
        <p14:creationId xmlns:p14="http://schemas.microsoft.com/office/powerpoint/2010/main" xmlns="" val="3394247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28" y="2500306"/>
            <a:ext cx="6215106" cy="1200329"/>
          </a:xfrm>
          <a:prstGeom prst="rect">
            <a:avLst/>
          </a:prstGeom>
          <a:noFill/>
        </p:spPr>
        <p:txBody>
          <a:bodyPr wrap="square" rtlCol="0">
            <a:spAutoFit/>
          </a:bodyPr>
          <a:lstStyle/>
          <a:p>
            <a:pPr algn="ctr"/>
            <a:r>
              <a:rPr lang="en-GB" sz="7200" dirty="0">
                <a:latin typeface="Algerian" pitchFamily="82" charset="0"/>
              </a:rPr>
              <a:t>THANK YOU </a:t>
            </a:r>
            <a:endParaRPr lang="en-US" sz="7200" dirty="0">
              <a:latin typeface="Algerian" pitchFamily="8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2F27F5-1A20-448C-957D-9C95FE283BD1}"/>
              </a:ext>
            </a:extLst>
          </p:cNvPr>
          <p:cNvSpPr>
            <a:spLocks noGrp="1"/>
          </p:cNvSpPr>
          <p:nvPr>
            <p:ph type="title"/>
          </p:nvPr>
        </p:nvSpPr>
        <p:spPr>
          <a:xfrm>
            <a:off x="571500" y="412123"/>
            <a:ext cx="8000999" cy="852154"/>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Introduction</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169DA9F-74B5-4895-BC83-F06A63969846}"/>
              </a:ext>
            </a:extLst>
          </p:cNvPr>
          <p:cNvSpPr>
            <a:spLocks noGrp="1"/>
          </p:cNvSpPr>
          <p:nvPr>
            <p:ph sz="quarter" idx="1"/>
          </p:nvPr>
        </p:nvSpPr>
        <p:spPr>
          <a:xfrm>
            <a:off x="149290" y="1375609"/>
            <a:ext cx="8845420" cy="5239795"/>
          </a:xfrm>
        </p:spPr>
        <p:txBody>
          <a:bodyPr>
            <a:noAutofit/>
          </a:bodyPr>
          <a:lstStyle/>
          <a:p>
            <a:pPr algn="just">
              <a:buFont typeface="Wingdings" pitchFamily="2" charset="2"/>
              <a:buChar char="Ø"/>
            </a:pPr>
            <a:r>
              <a:rPr lang="en-GB" sz="2400" dirty="0">
                <a:latin typeface="Times New Roman" panose="02020603050405020304" pitchFamily="18" charset="0"/>
                <a:cs typeface="Times New Roman" panose="02020603050405020304" pitchFamily="18" charset="0"/>
              </a:rPr>
              <a:t>People make judgments about the world around them when they are living </a:t>
            </a:r>
            <a:r>
              <a:rPr lang="en-GB" sz="2400" dirty="0" smtClean="0">
                <a:latin typeface="Times New Roman" panose="02020603050405020304" pitchFamily="18" charset="0"/>
                <a:cs typeface="Times New Roman" panose="02020603050405020304" pitchFamily="18" charset="0"/>
              </a:rPr>
              <a:t>in society</a:t>
            </a:r>
            <a:r>
              <a:rPr lang="en-GB" sz="2400" dirty="0">
                <a:latin typeface="Times New Roman" panose="02020603050405020304" pitchFamily="18" charset="0"/>
                <a:cs typeface="Times New Roman" panose="02020603050405020304" pitchFamily="18" charset="0"/>
              </a:rPr>
              <a:t>. They make positive and negative attitudes about people, products, places and  events. These types of attitudes can be considered as sentiments. Sentiment analysis is  the study of automated techniques for extracting sentiments from written languages. Growth of social media has resulted in an explosion of publicly available, user generated text on the World Wide Web. These data and information can potentially be utilized to provide real-time insights into the sentiments of people. </a:t>
            </a:r>
          </a:p>
          <a:p>
            <a:pPr algn="just">
              <a:buFont typeface="Wingdings" pitchFamily="2" charset="2"/>
              <a:buChar char="Ø"/>
            </a:pPr>
            <a:r>
              <a:rPr lang="en-GB" sz="2400" dirty="0">
                <a:latin typeface="Times New Roman" panose="02020603050405020304" pitchFamily="18" charset="0"/>
                <a:cs typeface="Times New Roman" panose="02020603050405020304" pitchFamily="18" charset="0"/>
              </a:rPr>
              <a:t>This </a:t>
            </a:r>
            <a:r>
              <a:rPr lang="en-GB" sz="2400" dirty="0" smtClean="0">
                <a:latin typeface="Times New Roman" panose="02020603050405020304" pitchFamily="18" charset="0"/>
                <a:cs typeface="Times New Roman" panose="02020603050405020304" pitchFamily="18" charset="0"/>
              </a:rPr>
              <a:t>project </a:t>
            </a:r>
            <a:r>
              <a:rPr lang="en-GB" sz="2400" dirty="0">
                <a:latin typeface="Times New Roman" panose="02020603050405020304" pitchFamily="18" charset="0"/>
                <a:cs typeface="Times New Roman" panose="02020603050405020304" pitchFamily="18" charset="0"/>
              </a:rPr>
              <a:t>reveals an approach which is implemented as a tool that can analyse sentiments on twitter social media addressing above issues and then develop an  application to generate knowledge that can be useful for business environments using  people’s attitudes about their products and services.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87393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102" y="775544"/>
            <a:ext cx="7929618" cy="769441"/>
          </a:xfrm>
          <a:prstGeom prst="rect">
            <a:avLst/>
          </a:prstGeom>
          <a:noFill/>
        </p:spPr>
        <p:txBody>
          <a:bodyPr wrap="square" lIns="91440" tIns="45720" rIns="91440" bIns="45720" rtlCol="0" anchor="t">
            <a:spAutoFit/>
          </a:bodyPr>
          <a:lstStyle/>
          <a:p>
            <a:pPr algn="ctr"/>
            <a:r>
              <a:rPr lang="en-GB" sz="4400" b="1" dirty="0">
                <a:latin typeface="Times New Roman"/>
                <a:cs typeface="Times New Roman"/>
              </a:rPr>
              <a:t>Problem Statement</a:t>
            </a:r>
            <a:endParaRPr lang="en-US" sz="4400" b="1" dirty="0">
              <a:latin typeface="Times New Roman"/>
              <a:cs typeface="Times New Roman"/>
            </a:endParaRPr>
          </a:p>
        </p:txBody>
      </p:sp>
      <p:sp>
        <p:nvSpPr>
          <p:cNvPr id="3" name="TextBox 2"/>
          <p:cNvSpPr txBox="1"/>
          <p:nvPr/>
        </p:nvSpPr>
        <p:spPr>
          <a:xfrm>
            <a:off x="689921" y="2185210"/>
            <a:ext cx="7764158" cy="2816220"/>
          </a:xfrm>
          <a:prstGeom prst="rect">
            <a:avLst/>
          </a:prstGeom>
          <a:noFill/>
        </p:spPr>
        <p:txBody>
          <a:bodyPr wrap="square" lIns="91440" tIns="45720" rIns="91440" bIns="45720" rtlCol="0" anchor="t">
            <a:spAutoFit/>
          </a:bodyPr>
          <a:lstStyle/>
          <a:p>
            <a:pPr algn="just">
              <a:lnSpc>
                <a:spcPct val="114999"/>
              </a:lnSpc>
            </a:pPr>
            <a:r>
              <a:rPr lang="en-US" sz="2400" dirty="0">
                <a:latin typeface="Times New Roman" panose="02020603050405020304" pitchFamily="18" charset="0"/>
                <a:cs typeface="Times New Roman" panose="02020603050405020304" pitchFamily="18" charset="0"/>
              </a:rPr>
              <a:t>The problem at hand consists of 2 sub tasks:</a:t>
            </a:r>
          </a:p>
          <a:p>
            <a:pPr marL="457200" indent="-457200" algn="just">
              <a:lnSpc>
                <a:spcPct val="114999"/>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Phrase level sentimental analysis on twitter. </a:t>
            </a:r>
          </a:p>
          <a:p>
            <a:pPr marL="457200" indent="-457200" algn="just">
              <a:lnSpc>
                <a:spcPct val="114999"/>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Sentence level sentimental analysis on twitter.</a:t>
            </a:r>
          </a:p>
          <a:p>
            <a:pPr algn="just">
              <a:lnSpc>
                <a:spcPct val="114999"/>
              </a:lnSpc>
            </a:pPr>
            <a:endParaRPr lang="en-US" sz="2600" dirty="0">
              <a:latin typeface="Times New Roman" panose="02020603050405020304" pitchFamily="18" charset="0"/>
              <a:cs typeface="Times New Roman" panose="02020603050405020304" pitchFamily="18" charset="0"/>
            </a:endParaRPr>
          </a:p>
          <a:p>
            <a:pPr algn="just">
              <a:lnSpc>
                <a:spcPct val="114999"/>
              </a:lnSpc>
            </a:pPr>
            <a:endParaRPr lang="en-US" sz="2600" dirty="0">
              <a:latin typeface="Times New Roman" panose="02020603050405020304" pitchFamily="18" charset="0"/>
              <a:cs typeface="Times New Roman" panose="02020603050405020304" pitchFamily="18" charset="0"/>
            </a:endParaRPr>
          </a:p>
          <a:p>
            <a:pPr algn="just">
              <a:lnSpc>
                <a:spcPct val="114999"/>
              </a:lnSpc>
            </a:pPr>
            <a:endParaRPr lang="en-GB" sz="2600" dirty="0">
              <a:latin typeface="Times New Roman" panose="02020603050405020304"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5F949A-A1AA-4895-A42F-6926626F02BE}"/>
              </a:ext>
            </a:extLst>
          </p:cNvPr>
          <p:cNvSpPr>
            <a:spLocks noGrp="1"/>
          </p:cNvSpPr>
          <p:nvPr>
            <p:ph type="title"/>
          </p:nvPr>
        </p:nvSpPr>
        <p:spPr>
          <a:xfrm>
            <a:off x="541421" y="561474"/>
            <a:ext cx="8061157" cy="84012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Objective</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AEC1125-D654-4555-8B28-B390C666E028}"/>
              </a:ext>
            </a:extLst>
          </p:cNvPr>
          <p:cNvSpPr>
            <a:spLocks noGrp="1"/>
          </p:cNvSpPr>
          <p:nvPr>
            <p:ph sz="quarter" idx="1"/>
          </p:nvPr>
        </p:nvSpPr>
        <p:spPr>
          <a:xfrm>
            <a:off x="541420" y="1880936"/>
            <a:ext cx="8061158" cy="2763253"/>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The objective of sentiment analysis is to accurately extract people's opinions from a large number of unstructured review texts and classifying them into sentiment classes, i.e., positive, negative, or neutral. Sometimes “highly positive” and “highly negative” are also considered.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8976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0FAAA-B6F0-439C-9AB7-BCC7AA46BAE3}"/>
              </a:ext>
            </a:extLst>
          </p:cNvPr>
          <p:cNvSpPr>
            <a:spLocks noGrp="1"/>
          </p:cNvSpPr>
          <p:nvPr>
            <p:ph type="title"/>
          </p:nvPr>
        </p:nvSpPr>
        <p:spPr>
          <a:xfrm>
            <a:off x="565484" y="274638"/>
            <a:ext cx="8121316" cy="1143000"/>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Scope of the Project</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955A5C1-790A-43F6-B033-C3EB5E6543A4}"/>
              </a:ext>
            </a:extLst>
          </p:cNvPr>
          <p:cNvSpPr>
            <a:spLocks noGrp="1"/>
          </p:cNvSpPr>
          <p:nvPr>
            <p:ph sz="quarter" idx="1"/>
          </p:nvPr>
        </p:nvSpPr>
        <p:spPr>
          <a:xfrm>
            <a:off x="652713" y="1640305"/>
            <a:ext cx="7946858" cy="45720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This project will be helpful to the companies, political parties as well as a to the common people. It will be help full to political party for reviewing about the program that they are going to do or the program that they have performed. Similarly, companies also can get the review about their new product on newly released hardware or software. Also the movie maker can take the review on the currently running movie. By analyzing the tweets analyzer can get result on how positive or negative or neutral are peoples about it.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23165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AFE01-5337-B2D1-6274-CE4BA12BB3BA}"/>
              </a:ext>
            </a:extLst>
          </p:cNvPr>
          <p:cNvSpPr>
            <a:spLocks noGrp="1"/>
          </p:cNvSpPr>
          <p:nvPr>
            <p:ph type="title"/>
          </p:nvPr>
        </p:nvSpPr>
        <p:spPr>
          <a:xfrm>
            <a:off x="693210" y="703077"/>
            <a:ext cx="7772400" cy="758799"/>
          </a:xfrm>
        </p:spPr>
        <p:txBody>
          <a:bodyPr lIns="91440" tIns="45720" rIns="91440" bIns="91440" anchor="t" anchorCtr="0">
            <a:normAutofit/>
          </a:bodyPr>
          <a:lstStyle/>
          <a:p>
            <a:pPr algn="ctr">
              <a:lnSpc>
                <a:spcPct val="90000"/>
              </a:lnSpc>
            </a:pPr>
            <a:r>
              <a:rPr lang="en-US" sz="4400" b="1" dirty="0">
                <a:solidFill>
                  <a:schemeClr val="tx1"/>
                </a:solidFill>
                <a:latin typeface="Times New Roman"/>
                <a:cs typeface="Times New Roman"/>
              </a:rPr>
              <a:t>Literature</a:t>
            </a:r>
            <a:r>
              <a:rPr lang="en-US" sz="4400" dirty="0">
                <a:solidFill>
                  <a:schemeClr val="tx1"/>
                </a:solidFill>
                <a:latin typeface="Times New Roman"/>
                <a:cs typeface="Times New Roman"/>
              </a:rPr>
              <a:t> </a:t>
            </a:r>
            <a:r>
              <a:rPr lang="en-US" sz="4400" b="1" dirty="0">
                <a:solidFill>
                  <a:schemeClr val="tx1"/>
                </a:solidFill>
                <a:latin typeface="Times New Roman"/>
                <a:cs typeface="Times New Roman"/>
              </a:rPr>
              <a:t>Survey-Summary</a:t>
            </a:r>
            <a:endParaRPr lang="en-US" sz="4400" b="1" dirty="0">
              <a:solidFill>
                <a:schemeClr val="tx1"/>
              </a:solidFill>
              <a:ea typeface="+mj-lt"/>
              <a:cs typeface="+mj-lt"/>
            </a:endParaRPr>
          </a:p>
          <a:p>
            <a:pPr algn="ctr">
              <a:lnSpc>
                <a:spcPct val="90000"/>
              </a:lnSpc>
            </a:pPr>
            <a:endParaRPr lang="en-US" sz="4400" dirty="0">
              <a:solidFill>
                <a:schemeClr val="tx1"/>
              </a:solidFill>
              <a:ea typeface="+mj-lt"/>
              <a:cs typeface="+mj-lt"/>
            </a:endParaRPr>
          </a:p>
          <a:p>
            <a:endParaRPr lang="en-US" sz="4400" dirty="0">
              <a:solidFill>
                <a:schemeClr val="tx1"/>
              </a:solidFill>
            </a:endParaRPr>
          </a:p>
        </p:txBody>
      </p:sp>
      <p:sp>
        <p:nvSpPr>
          <p:cNvPr id="3" name="Content Placeholder 2">
            <a:extLst>
              <a:ext uri="{FF2B5EF4-FFF2-40B4-BE49-F238E27FC236}">
                <a16:creationId xmlns:a16="http://schemas.microsoft.com/office/drawing/2014/main" xmlns="" id="{82BBB687-AA18-FAFB-03E3-8986E5D93720}"/>
              </a:ext>
            </a:extLst>
          </p:cNvPr>
          <p:cNvSpPr>
            <a:spLocks noGrp="1"/>
          </p:cNvSpPr>
          <p:nvPr>
            <p:ph sz="quarter" idx="1"/>
          </p:nvPr>
        </p:nvSpPr>
        <p:spPr>
          <a:xfrm>
            <a:off x="646557" y="1947977"/>
            <a:ext cx="7723003" cy="3062562"/>
          </a:xfrm>
        </p:spPr>
        <p:txBody>
          <a:bodyPr vert="horz" lIns="91440" tIns="45720" rIns="91440" bIns="45720" anchor="t">
            <a:normAutofit/>
          </a:bodyPr>
          <a:lstStyle/>
          <a:p>
            <a:pPr algn="just">
              <a:lnSpc>
                <a:spcPct val="125000"/>
              </a:lnSpc>
              <a:spcBef>
                <a:spcPts val="500"/>
              </a:spcBef>
            </a:pPr>
            <a:r>
              <a:rPr lang="en-US" sz="2400" b="1" dirty="0">
                <a:latin typeface="Times New Roman"/>
                <a:cs typeface="Times New Roman"/>
              </a:rPr>
              <a:t>Sentiment Analysis In Twitter Using Machine Learning</a:t>
            </a:r>
          </a:p>
          <a:p>
            <a:pPr marL="320040" lvl="1" indent="0" algn="just">
              <a:lnSpc>
                <a:spcPct val="125000"/>
              </a:lnSpc>
              <a:spcBef>
                <a:spcPts val="500"/>
              </a:spcBef>
              <a:buNone/>
            </a:pPr>
            <a:r>
              <a:rPr lang="en-US" sz="2200" dirty="0">
                <a:latin typeface="Times New Roman"/>
                <a:cs typeface="Times New Roman"/>
              </a:rPr>
              <a:t>Authors: Neethu M S &amp; Rajasree R</a:t>
            </a:r>
          </a:p>
          <a:p>
            <a:pPr marL="320040" lvl="1" indent="0" algn="just">
              <a:lnSpc>
                <a:spcPct val="125000"/>
              </a:lnSpc>
              <a:spcBef>
                <a:spcPts val="500"/>
              </a:spcBef>
              <a:buNone/>
            </a:pPr>
            <a:r>
              <a:rPr lang="en-US" sz="2200" dirty="0">
                <a:latin typeface="Times New Roman" pitchFamily="18" charset="0"/>
                <a:cs typeface="Times New Roman" pitchFamily="18" charset="0"/>
              </a:rPr>
              <a:t>There</a:t>
            </a:r>
            <a:r>
              <a:rPr lang="en-US" sz="2200" dirty="0">
                <a:latin typeface="Times New Roman" pitchFamily="18" charset="0"/>
                <a:ea typeface="+mn-lt"/>
                <a:cs typeface="Times New Roman" pitchFamily="18" charset="0"/>
              </a:rPr>
              <a:t> are different Symbolic and Machine Learning techniques to identify sentiments from text. Machine Learning techniques are simpler and efficient than Symbolic techniques</a:t>
            </a:r>
            <a:r>
              <a:rPr lang="en-US" sz="2200" dirty="0" smtClean="0">
                <a:latin typeface="Times New Roman" pitchFamily="18" charset="0"/>
                <a:ea typeface="+mn-lt"/>
                <a:cs typeface="Times New Roman" pitchFamily="18" charset="0"/>
              </a:rPr>
              <a:t>.</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918634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864</TotalTime>
  <Words>1190</Words>
  <Application>Microsoft Office PowerPoint</Application>
  <PresentationFormat>On-screen Show (4:3)</PresentationFormat>
  <Paragraphs>133</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Equity</vt:lpstr>
      <vt:lpstr>Slide 1</vt:lpstr>
      <vt:lpstr>SENTIMENTAL ANALYSIS ON TWITTER</vt:lpstr>
      <vt:lpstr>Aim of the Project</vt:lpstr>
      <vt:lpstr>Slide 4</vt:lpstr>
      <vt:lpstr>Introduction</vt:lpstr>
      <vt:lpstr>Slide 6</vt:lpstr>
      <vt:lpstr>Objective</vt:lpstr>
      <vt:lpstr>Scope of the Project</vt:lpstr>
      <vt:lpstr>Literature Survey-Summary  </vt:lpstr>
      <vt:lpstr>Slide 10</vt:lpstr>
      <vt:lpstr>  </vt:lpstr>
      <vt:lpstr>Existing System</vt:lpstr>
      <vt:lpstr>Limitations of Existing System</vt:lpstr>
      <vt:lpstr>Proposed System</vt:lpstr>
      <vt:lpstr>Advantages of Proposed System</vt:lpstr>
      <vt:lpstr>Slide 16</vt:lpstr>
      <vt:lpstr>Slide 17</vt:lpstr>
      <vt:lpstr>Modules Description</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Conclusion</vt:lpstr>
      <vt:lpstr>Slide 38</vt:lpstr>
      <vt:lpstr>References</vt:lpstr>
      <vt:lpstr>Slide 40</vt:lpstr>
      <vt:lpstr>Slide 41</vt:lpstr>
      <vt:lpstr>Slide 42</vt:lpstr>
      <vt:lpstr>Slide 43</vt:lpstr>
      <vt:lpstr>Slide 44</vt:lpstr>
      <vt:lpstr>Slide 45</vt:lpstr>
      <vt:lpstr>ANY QUERIES ?</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183</cp:revision>
  <dcterms:created xsi:type="dcterms:W3CDTF">2022-09-20T10:13:56Z</dcterms:created>
  <dcterms:modified xsi:type="dcterms:W3CDTF">2023-04-27T05:51:32Z</dcterms:modified>
</cp:coreProperties>
</file>